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5.xml" ContentType="application/vnd.openxmlformats-officedocument.themeOverride+xml"/>
  <Override PartName="/ppt/charts/chart15.xml" ContentType="application/vnd.openxmlformats-officedocument.drawingml.chart+xml"/>
  <Override PartName="/ppt/theme/themeOverride6.xml" ContentType="application/vnd.openxmlformats-officedocument.themeOverr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heme/themeOverride7.xml" ContentType="application/vnd.openxmlformats-officedocument.themeOverride+xml"/>
  <Override PartName="/ppt/charts/chart18.xml" ContentType="application/vnd.openxmlformats-officedocument.drawingml.chart+xml"/>
  <Override PartName="/ppt/theme/themeOverride8.xml" ContentType="application/vnd.openxmlformats-officedocument.themeOverride+xml"/>
  <Override PartName="/ppt/charts/chart19.xml" ContentType="application/vnd.openxmlformats-officedocument.drawingml.chart+xml"/>
  <Override PartName="/ppt/theme/themeOverride9.xml" ContentType="application/vnd.openxmlformats-officedocument.themeOverr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46" r:id="rId3"/>
    <p:sldId id="257" r:id="rId4"/>
    <p:sldId id="567" r:id="rId5"/>
    <p:sldId id="569" r:id="rId6"/>
    <p:sldId id="570" r:id="rId7"/>
    <p:sldId id="522" r:id="rId8"/>
    <p:sldId id="547" r:id="rId9"/>
    <p:sldId id="550" r:id="rId10"/>
    <p:sldId id="549" r:id="rId11"/>
    <p:sldId id="551" r:id="rId12"/>
    <p:sldId id="552" r:id="rId13"/>
    <p:sldId id="553" r:id="rId14"/>
    <p:sldId id="560" r:id="rId15"/>
    <p:sldId id="568" r:id="rId16"/>
    <p:sldId id="548" r:id="rId17"/>
    <p:sldId id="557" r:id="rId18"/>
    <p:sldId id="559" r:id="rId19"/>
    <p:sldId id="558" r:id="rId20"/>
    <p:sldId id="561" r:id="rId21"/>
    <p:sldId id="562" r:id="rId22"/>
    <p:sldId id="563" r:id="rId23"/>
    <p:sldId id="554" r:id="rId24"/>
    <p:sldId id="565" r:id="rId25"/>
    <p:sldId id="566" r:id="rId2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3120" autoAdjust="0"/>
  </p:normalViewPr>
  <p:slideViewPr>
    <p:cSldViewPr>
      <p:cViewPr varScale="1">
        <p:scale>
          <a:sx n="106" d="100"/>
          <a:sy n="106" d="100"/>
        </p:scale>
        <p:origin x="-17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85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32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5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6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7.xlsx"/><Relationship Id="rId1" Type="http://schemas.openxmlformats.org/officeDocument/2006/relationships/themeOverride" Target="../theme/themeOverride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9.xlsx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5750749916675925"/>
          <c:y val="0.19693038370203764"/>
          <c:w val="0.7424925008332407"/>
          <c:h val="0.80306961981018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</c:v>
                </c:pt>
              </c:strCache>
            </c:strRef>
          </c:tx>
          <c:spPr>
            <a:solidFill>
              <a:srgbClr val="9BBB59"/>
            </a:solidFill>
            <a:ln w="6350">
              <a:solidFill>
                <a:prstClr val="white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Україна в цілому</c:v>
                </c:pt>
                <c:pt idx="2">
                  <c:v>Захід</c:v>
                </c:pt>
                <c:pt idx="3">
                  <c:v>Центр</c:v>
                </c:pt>
                <c:pt idx="4">
                  <c:v>Південь</c:v>
                </c:pt>
                <c:pt idx="5">
                  <c:v>Схід</c:v>
                </c:pt>
                <c:pt idx="6">
                  <c:v>Донбас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47.914014871432883</c:v>
                </c:pt>
                <c:pt idx="2" formatCode="0.0">
                  <c:v>72.195668418257597</c:v>
                </c:pt>
                <c:pt idx="3" formatCode="0.0">
                  <c:v>47.850357201404094</c:v>
                </c:pt>
                <c:pt idx="4" formatCode="0.0">
                  <c:v>32.18539797260101</c:v>
                </c:pt>
                <c:pt idx="5" formatCode="0.0">
                  <c:v>31.936007319015705</c:v>
                </c:pt>
                <c:pt idx="6" formatCode="0.0">
                  <c:v>24.262834218226729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5E-4144-934A-E68543A5A00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Проти</c:v>
                </c:pt>
              </c:strCache>
            </c:strRef>
          </c:tx>
          <c:spPr>
            <a:solidFill>
              <a:srgbClr val="C0504D"/>
            </a:solidFill>
            <a:ln w="6350">
              <a:solidFill>
                <a:prstClr val="white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prstClr val="white"/>
                    </a:solidFill>
                    <a:latin typeface="Bookman Old Style" pitchFamily="18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Україна в цілому</c:v>
                </c:pt>
                <c:pt idx="2">
                  <c:v>Захід</c:v>
                </c:pt>
                <c:pt idx="3">
                  <c:v>Центр</c:v>
                </c:pt>
                <c:pt idx="4">
                  <c:v>Південь</c:v>
                </c:pt>
                <c:pt idx="5">
                  <c:v>Схід</c:v>
                </c:pt>
                <c:pt idx="6">
                  <c:v>Донбас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0.0">
                  <c:v>25.051459269205939</c:v>
                </c:pt>
                <c:pt idx="2" formatCode="0.0">
                  <c:v>9.1736736242200063</c:v>
                </c:pt>
                <c:pt idx="3" formatCode="0.0">
                  <c:v>23.015768701857265</c:v>
                </c:pt>
                <c:pt idx="4" formatCode="0.0">
                  <c:v>33.782281649587752</c:v>
                </c:pt>
                <c:pt idx="5" formatCode="0.0">
                  <c:v>38.034476100682795</c:v>
                </c:pt>
                <c:pt idx="6" formatCode="0.0">
                  <c:v>47.009686539328499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5E-4144-934A-E68543A5A00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голосуватимуть</c:v>
                </c:pt>
              </c:strCache>
            </c:strRef>
          </c:tx>
          <c:spPr>
            <a:solidFill>
              <a:srgbClr val="4F81BD"/>
            </a:solidFill>
            <a:ln w="6350">
              <a:solidFill>
                <a:prstClr val="white"/>
              </a:solidFill>
            </a:ln>
          </c:spPr>
          <c:invertIfNegative val="0"/>
          <c:dLbls>
            <c:spPr>
              <a:noFill/>
              <a:ln w="25169">
                <a:noFill/>
              </a:ln>
            </c:spPr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prstClr val="white"/>
                    </a:solidFill>
                    <a:latin typeface="Bookman Old Style" pitchFamily="18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Україна в цілому</c:v>
                </c:pt>
                <c:pt idx="2">
                  <c:v>Захід</c:v>
                </c:pt>
                <c:pt idx="3">
                  <c:v>Центр</c:v>
                </c:pt>
                <c:pt idx="4">
                  <c:v>Південь</c:v>
                </c:pt>
                <c:pt idx="5">
                  <c:v>Схід</c:v>
                </c:pt>
                <c:pt idx="6">
                  <c:v>Донбас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 formatCode="0.0">
                  <c:v>11.536333332658572</c:v>
                </c:pt>
                <c:pt idx="2" formatCode="0.0">
                  <c:v>4.9461183989203201</c:v>
                </c:pt>
                <c:pt idx="3" formatCode="0.0">
                  <c:v>13.265656226605071</c:v>
                </c:pt>
                <c:pt idx="4" formatCode="0.0">
                  <c:v>16.955471072852021</c:v>
                </c:pt>
                <c:pt idx="5" formatCode="0.0">
                  <c:v>15.306425624681038</c:v>
                </c:pt>
                <c:pt idx="6" formatCode="0.0">
                  <c:v>7.7236337679999361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65E-4144-934A-E68543A5A00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Важко сказати / Відмова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 w="6350">
              <a:solidFill>
                <a:sysClr val="window" lastClr="FFFFFF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Bookman Old Style" pitchFamily="18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Україна в цілому</c:v>
                </c:pt>
                <c:pt idx="2">
                  <c:v>Захід</c:v>
                </c:pt>
                <c:pt idx="3">
                  <c:v>Центр</c:v>
                </c:pt>
                <c:pt idx="4">
                  <c:v>Південь</c:v>
                </c:pt>
                <c:pt idx="5">
                  <c:v>Схід</c:v>
                </c:pt>
                <c:pt idx="6">
                  <c:v>Донбас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 formatCode="0.0">
                  <c:v>15.498192526703184</c:v>
                </c:pt>
                <c:pt idx="2" formatCode="0.0">
                  <c:v>13.684539558602049</c:v>
                </c:pt>
                <c:pt idx="3" formatCode="0.0">
                  <c:v>15.868217870133458</c:v>
                </c:pt>
                <c:pt idx="4" formatCode="0.0">
                  <c:v>17.076849304959133</c:v>
                </c:pt>
                <c:pt idx="5" formatCode="0.0">
                  <c:v>14.723090955620394</c:v>
                </c:pt>
                <c:pt idx="6" formatCode="0.0">
                  <c:v>21.003845474444784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4531072"/>
        <c:axId val="104532608"/>
      </c:barChart>
      <c:catAx>
        <c:axId val="1045310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104532608"/>
        <c:crosses val="autoZero"/>
        <c:auto val="1"/>
        <c:lblAlgn val="ctr"/>
        <c:lblOffset val="100"/>
        <c:noMultiLvlLbl val="0"/>
      </c:catAx>
      <c:valAx>
        <c:axId val="10453260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5310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Bookman Old Style" pitchFamily="18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5378126163349"/>
          <c:y val="6.2499691961931426E-2"/>
          <c:w val="0.79839352035559785"/>
          <c:h val="0.87052966353793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69-45FA-BEA7-A6B59E6647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69-45FA-BEA7-A6B59E664736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69-45FA-BEA7-A6B59E66473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69-45FA-BEA7-A6B59E66473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69-45FA-BEA7-A6B59E664736}"/>
              </c:ext>
            </c:extLst>
          </c:dPt>
          <c:dLbls>
            <c:dLbl>
              <c:idx val="2"/>
              <c:delete val="1"/>
            </c:dLbl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prstClr val="white"/>
                    </a:solidFill>
                    <a:latin typeface="Bookman Old Style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56.628276098273687</c:v>
                </c:pt>
                <c:pt idx="1">
                  <c:v>23.286412966402033</c:v>
                </c:pt>
                <c:pt idx="2">
                  <c:v>20.085310935324653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C69-45FA-BEA7-A6B59E664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Хотіли б бачити при успішній реалізації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3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</c:dPt>
          <c:dLbls>
            <c:dLbl>
              <c:idx val="11"/>
              <c:layout>
                <c:manualLayout>
                  <c:x val="-6.0335895154267479E-3"/>
                  <c:y val="3.17638252049204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3"/>
                <c:pt idx="0">
                  <c:v>Позбавити суддів недоторканності і привілеїв</c:v>
                </c:pt>
                <c:pt idx="1">
                  <c:v>Ввести майнову відповідальність суддів за незаконні рішення</c:v>
                </c:pt>
                <c:pt idx="2">
                  <c:v>Покращення доступу до правосуддя</c:v>
                </c:pt>
                <c:pt idx="3">
                  <c:v>Впровадження перевірки суддів на детекторі брехні</c:v>
                </c:pt>
                <c:pt idx="4">
                  <c:v>Скорочення термінів розгляду справ в судах</c:v>
                </c:pt>
                <c:pt idx="5">
                  <c:v>Швидкість виконання судових рішень</c:v>
                </c:pt>
                <c:pt idx="6">
                  <c:v>Звільнення частини суддів, переатестація суддів</c:v>
                </c:pt>
                <c:pt idx="7">
                  <c:v>Впровадження виборності суддів, щоб місцеві жителі самі їх обирали</c:v>
                </c:pt>
                <c:pt idx="8">
                  <c:v>Впровадження призначення суддів незалежним від влади органом, членами якого є судді та представники громадськості / Конкурсний відбір кандидатів на посаду судді</c:v>
                </c:pt>
                <c:pt idx="9">
                  <c:v>Повне звільнення всіх суддів</c:v>
                </c:pt>
                <c:pt idx="10">
                  <c:v>Покращення матеріально-технічного стану судів та їх близькість до місця проживання</c:v>
                </c:pt>
                <c:pt idx="11">
                  <c:v>Істотне підвищення рівня заробітної плати суддів, членів Вищої кваліфікаційної комісії суддів, Вищої ради правосуддя</c:v>
                </c:pt>
                <c:pt idx="12">
                  <c:v>Інше</c:v>
                </c:pt>
              </c:strCache>
            </c:strRef>
          </c:cat>
          <c:val>
            <c:numRef>
              <c:f>Лист1!$B$2:$B$15</c:f>
              <c:numCache>
                <c:formatCode>0.0</c:formatCode>
                <c:ptCount val="14"/>
                <c:pt idx="0">
                  <c:v>53.229128303053329</c:v>
                </c:pt>
                <c:pt idx="1">
                  <c:v>49.357224318818552</c:v>
                </c:pt>
                <c:pt idx="2">
                  <c:v>43.89166757446408</c:v>
                </c:pt>
                <c:pt idx="3">
                  <c:v>40.51869537109981</c:v>
                </c:pt>
                <c:pt idx="4">
                  <c:v>40.429797157229913</c:v>
                </c:pt>
                <c:pt idx="5">
                  <c:v>38.789718056660057</c:v>
                </c:pt>
                <c:pt idx="6">
                  <c:v>34.747540845565943</c:v>
                </c:pt>
                <c:pt idx="7">
                  <c:v>30.417545820286762</c:v>
                </c:pt>
                <c:pt idx="8">
                  <c:v>24.109901549250051</c:v>
                </c:pt>
                <c:pt idx="9">
                  <c:v>18.8519557997185</c:v>
                </c:pt>
                <c:pt idx="10">
                  <c:v>16.256395752170995</c:v>
                </c:pt>
                <c:pt idx="11">
                  <c:v>7.2749737877452301</c:v>
                </c:pt>
                <c:pt idx="12">
                  <c:v>2.5762224923409143</c:v>
                </c:pt>
                <c:pt idx="13">
                  <c:v>6.7338417679712492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B3A-47AD-B0B9-FFD9CB056A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50"/>
        <c:axId val="165547008"/>
        <c:axId val="165569280"/>
      </c:barChart>
      <c:catAx>
        <c:axId val="165547008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165569280"/>
        <c:crosses val="autoZero"/>
        <c:auto val="1"/>
        <c:lblAlgn val="ctr"/>
        <c:lblOffset val="100"/>
        <c:noMultiLvlLbl val="0"/>
      </c:catAx>
      <c:valAx>
        <c:axId val="165569280"/>
        <c:scaling>
          <c:orientation val="minMax"/>
          <c:max val="75"/>
          <c:min val="0"/>
        </c:scaling>
        <c:delete val="1"/>
        <c:axPos val="t"/>
        <c:numFmt formatCode="0.0" sourceLinked="1"/>
        <c:majorTickMark val="out"/>
        <c:minorTickMark val="none"/>
        <c:tickLblPos val="none"/>
        <c:crossAx val="165547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Bookman Old Style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Хотіли б бачити при успішній реалізації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11"/>
              <c:layout>
                <c:manualLayout>
                  <c:x val="-6.0335895154267479E-3"/>
                  <c:y val="3.17638252049204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Позбавити суддів недоторканності і привілеїв</c:v>
                </c:pt>
                <c:pt idx="1">
                  <c:v>Ввести майнову відповідальність суддів за незаконні рішення</c:v>
                </c:pt>
                <c:pt idx="2">
                  <c:v>Покращення доступу до правосуддя</c:v>
                </c:pt>
                <c:pt idx="3">
                  <c:v>Впровадження перевірки суддів на детекторі брехні</c:v>
                </c:pt>
                <c:pt idx="4">
                  <c:v>Скорочення термінів розгляду справ в судах</c:v>
                </c:pt>
                <c:pt idx="5">
                  <c:v>Швидкість виконання судових рішень</c:v>
                </c:pt>
                <c:pt idx="6">
                  <c:v>Звільнення частини суддів, переатестація суддів</c:v>
                </c:pt>
                <c:pt idx="7">
                  <c:v>Впровадження виборності суддів, щоб місцеві жителі самі їх обирали</c:v>
                </c:pt>
                <c:pt idx="8">
                  <c:v>Впровадження призначення суддів незалежним від влади органом, членами якого є судді та представники громадськості / Конкурсний відбір кандидатів на посаду судді</c:v>
                </c:pt>
                <c:pt idx="9">
                  <c:v>Повне звільнення всіх суддів</c:v>
                </c:pt>
                <c:pt idx="10">
                  <c:v>Покращення матеріально-технічного стану судів та їх близькість до місця проживання</c:v>
                </c:pt>
                <c:pt idx="11">
                  <c:v>Істотне підвищення рівня заробітної плати суддів, членів Вищої кваліфікаційної комісії суддів, Вищої ради правосуддя</c:v>
                </c:pt>
                <c:pt idx="12">
                  <c:v>Інше</c:v>
                </c:pt>
                <c:pt idx="13">
                  <c:v>НІЧОГО НЕ БУЛО РЕАЛІЗОВАНО</c:v>
                </c:pt>
                <c:pt idx="14">
                  <c:v>ВАЖКО СКАЗАТИ</c:v>
                </c:pt>
              </c:strCache>
            </c:strRef>
          </c:cat>
          <c:val>
            <c:numRef>
              <c:f>Лист1!$B$2:$B$16</c:f>
              <c:numCache>
                <c:formatCode>0.0</c:formatCode>
                <c:ptCount val="15"/>
                <c:pt idx="0">
                  <c:v>53.965987228470887</c:v>
                </c:pt>
                <c:pt idx="1">
                  <c:v>51.240714795727321</c:v>
                </c:pt>
                <c:pt idx="2">
                  <c:v>43.522486488158499</c:v>
                </c:pt>
                <c:pt idx="3">
                  <c:v>41.77581840821302</c:v>
                </c:pt>
                <c:pt idx="4">
                  <c:v>40.53338195066857</c:v>
                </c:pt>
                <c:pt idx="5">
                  <c:v>39.399836745141585</c:v>
                </c:pt>
                <c:pt idx="6">
                  <c:v>36.60327612565267</c:v>
                </c:pt>
                <c:pt idx="7">
                  <c:v>32.301373681433553</c:v>
                </c:pt>
                <c:pt idx="8">
                  <c:v>25.718455477152045</c:v>
                </c:pt>
                <c:pt idx="9">
                  <c:v>19.26859611633089</c:v>
                </c:pt>
                <c:pt idx="10">
                  <c:v>17.860472269641729</c:v>
                </c:pt>
                <c:pt idx="11">
                  <c:v>7.7559378421350669</c:v>
                </c:pt>
                <c:pt idx="12">
                  <c:v>2.7160339170090229</c:v>
                </c:pt>
                <c:pt idx="14">
                  <c:v>3.9970021497800343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B3A-47AD-B0B9-FFD9CB056A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Вважають, що реалізовано / буде реалізовано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4"/>
              <c:layout>
                <c:manualLayout>
                  <c:x val="-3.6343584209366508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B3A-47AD-B0B9-FFD9CB056AEF}"/>
                </c:ext>
              </c:extLst>
            </c:dLbl>
            <c:dLbl>
              <c:idx val="5"/>
              <c:layout>
                <c:manualLayout>
                  <c:x val="-1.665649977608268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3A-47AD-B0B9-FFD9CB056AEF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Позбавити суддів недоторканності і привілеїв</c:v>
                </c:pt>
                <c:pt idx="1">
                  <c:v>Ввести майнову відповідальність суддів за незаконні рішення</c:v>
                </c:pt>
                <c:pt idx="2">
                  <c:v>Покращення доступу до правосуддя</c:v>
                </c:pt>
                <c:pt idx="3">
                  <c:v>Впровадження перевірки суддів на детекторі брехні</c:v>
                </c:pt>
                <c:pt idx="4">
                  <c:v>Скорочення термінів розгляду справ в судах</c:v>
                </c:pt>
                <c:pt idx="5">
                  <c:v>Швидкість виконання судових рішень</c:v>
                </c:pt>
                <c:pt idx="6">
                  <c:v>Звільнення частини суддів, переатестація суддів</c:v>
                </c:pt>
                <c:pt idx="7">
                  <c:v>Впровадження виборності суддів, щоб місцеві жителі самі їх обирали</c:v>
                </c:pt>
                <c:pt idx="8">
                  <c:v>Впровадження призначення суддів незалежним від влади органом, членами якого є судді та представники громадськості / Конкурсний відбір кандидатів на посаду судді</c:v>
                </c:pt>
                <c:pt idx="9">
                  <c:v>Повне звільнення всіх суддів</c:v>
                </c:pt>
                <c:pt idx="10">
                  <c:v>Покращення матеріально-технічного стану судів та їх близькість до місця проживання</c:v>
                </c:pt>
                <c:pt idx="11">
                  <c:v>Істотне підвищення рівня заробітної плати суддів, членів Вищої кваліфікаційної комісії суддів, Вищої ради правосуддя</c:v>
                </c:pt>
                <c:pt idx="12">
                  <c:v>Інше</c:v>
                </c:pt>
                <c:pt idx="13">
                  <c:v>НІЧОГО НЕ БУЛО РЕАЛІЗОВАНО</c:v>
                </c:pt>
                <c:pt idx="14">
                  <c:v>ВАЖКО СКАЗАТИ</c:v>
                </c:pt>
              </c:strCache>
            </c:strRef>
          </c:cat>
          <c:val>
            <c:numRef>
              <c:f>Лист1!$C$2:$C$16</c:f>
              <c:numCache>
                <c:formatCode>0.0</c:formatCode>
                <c:ptCount val="15"/>
                <c:pt idx="0">
                  <c:v>2.7049044134482849</c:v>
                </c:pt>
                <c:pt idx="1">
                  <c:v>2.7823150708907654</c:v>
                </c:pt>
                <c:pt idx="2">
                  <c:v>5.2392925473735676</c:v>
                </c:pt>
                <c:pt idx="3">
                  <c:v>1.8015589024129453</c:v>
                </c:pt>
                <c:pt idx="4">
                  <c:v>5.2058083974954936</c:v>
                </c:pt>
                <c:pt idx="5">
                  <c:v>4.3069687260911858</c:v>
                </c:pt>
                <c:pt idx="6">
                  <c:v>20.105108032769504</c:v>
                </c:pt>
                <c:pt idx="7">
                  <c:v>2.7981574655440626</c:v>
                </c:pt>
                <c:pt idx="8">
                  <c:v>3.0086884399151095</c:v>
                </c:pt>
                <c:pt idx="9">
                  <c:v>3.1356433777206902</c:v>
                </c:pt>
                <c:pt idx="10">
                  <c:v>8.2415320036396889</c:v>
                </c:pt>
                <c:pt idx="11">
                  <c:v>24.154250637810829</c:v>
                </c:pt>
                <c:pt idx="12">
                  <c:v>0.31525215310746274</c:v>
                </c:pt>
                <c:pt idx="13">
                  <c:v>34.368473414728918</c:v>
                </c:pt>
                <c:pt idx="14">
                  <c:v>21.564365365149197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B3A-47AD-B0B9-FFD9CB056A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50"/>
        <c:axId val="187822080"/>
        <c:axId val="187823616"/>
      </c:barChart>
      <c:catAx>
        <c:axId val="187822080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187823616"/>
        <c:crosses val="autoZero"/>
        <c:auto val="1"/>
        <c:lblAlgn val="ctr"/>
        <c:lblOffset val="100"/>
        <c:noMultiLvlLbl val="0"/>
      </c:catAx>
      <c:valAx>
        <c:axId val="187823616"/>
        <c:scaling>
          <c:orientation val="minMax"/>
          <c:max val="75"/>
          <c:min val="0"/>
        </c:scaling>
        <c:delete val="1"/>
        <c:axPos val="t"/>
        <c:numFmt formatCode="0.0" sourceLinked="1"/>
        <c:majorTickMark val="out"/>
        <c:minorTickMark val="none"/>
        <c:tickLblPos val="none"/>
        <c:crossAx val="187822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1960170707825567"/>
          <c:y val="0.58827654736724155"/>
          <c:w val="0.58007143389917637"/>
          <c:h val="0.2268079370802904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Bookman Old Style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69-45FA-BEA7-A6B59E664736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69-45FA-BEA7-A6B59E664736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69-45FA-BEA7-A6B59E66473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69-45FA-BEA7-A6B59E66473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69-45FA-BEA7-A6B59E664736}"/>
              </c:ext>
            </c:extLst>
          </c:dPt>
          <c:cat>
            <c:strRef>
              <c:f>Лист1!$A$2:$A$6</c:f>
              <c:strCache>
                <c:ptCount val="5"/>
                <c:pt idx="0">
                  <c:v>Повністю успішно</c:v>
                </c:pt>
                <c:pt idx="1">
                  <c:v>У цілому, успішно, хоча є деякі негативні аспекти</c:v>
                </c:pt>
                <c:pt idx="2">
                  <c:v>У цілому, неуспішно, хоча є деякі позитивні аспекти</c:v>
                </c:pt>
                <c:pt idx="3">
                  <c:v>Зовсім неуспішно \ реформа провалена</c:v>
                </c:pt>
                <c:pt idx="4">
                  <c:v>ВАЖКО СКАЗАТИ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0.88022609644779193</c:v>
                </c:pt>
                <c:pt idx="1">
                  <c:v>10.248317583034455</c:v>
                </c:pt>
                <c:pt idx="2">
                  <c:v>23.669244834653597</c:v>
                </c:pt>
                <c:pt idx="3">
                  <c:v>44.006048750569271</c:v>
                </c:pt>
                <c:pt idx="4">
                  <c:v>21.196162735295264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C69-45FA-BEA7-A6B59E664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0789872553843223"/>
          <c:y val="0.24701872843449535"/>
          <c:w val="0.66690566127573125"/>
          <c:h val="0.7529812715655046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Повністю успішно</c:v>
                </c:pt>
              </c:strCache>
            </c:strRef>
          </c:tx>
          <c:spPr>
            <a:solidFill>
              <a:srgbClr val="4F81BD"/>
            </a:solidFill>
            <a:ln w="6350">
              <a:solidFill>
                <a:prstClr val="white"/>
              </a:solidFill>
            </a:ln>
          </c:spPr>
          <c:invertIfNegative val="0"/>
          <c:dLbls>
            <c:dLbl>
              <c:idx val="2"/>
              <c:layout>
                <c:manualLayout>
                  <c:x val="-5.0391226371672678E-3"/>
                  <c:y val="2.8174735618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Знаю досить добре про основні положення реформи</c:v>
                </c:pt>
                <c:pt idx="1">
                  <c:v>Знаю / чув тільки про деякі положення реформи</c:v>
                </c:pt>
                <c:pt idx="2">
                  <c:v>Чув про реформу, але нічого не знаю про її положення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2.3797530734473522</c:v>
                </c:pt>
                <c:pt idx="1">
                  <c:v>2.1433303755664084</c:v>
                </c:pt>
                <c:pt idx="2">
                  <c:v>0.13956182766135897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5E-4144-934A-E68543A5A00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 цілому, успішно, хоча є деякі негативні аспекти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  <a:ln w="6350">
              <a:solidFill>
                <a:prstClr val="white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prstClr val="white"/>
                    </a:solidFill>
                    <a:latin typeface="Bookman Old Style" pitchFamily="18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Знаю досить добре про основні положення реформи</c:v>
                </c:pt>
                <c:pt idx="1">
                  <c:v>Знаю / чув тільки про деякі положення реформи</c:v>
                </c:pt>
                <c:pt idx="2">
                  <c:v>Чув про реформу, але нічого не знаю про її положення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26.333617866652968</c:v>
                </c:pt>
                <c:pt idx="1">
                  <c:v>17.502777510294806</c:v>
                </c:pt>
                <c:pt idx="2">
                  <c:v>5.3711210531282569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5E-4144-934A-E68543A5A00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 цілому, неуспішно, хоча є деякі позитивні аспекти</c:v>
                </c:pt>
              </c:strCache>
            </c:strRef>
          </c:tx>
          <c:spPr>
            <a:solidFill>
              <a:srgbClr val="C0504D">
                <a:lumMod val="60000"/>
                <a:lumOff val="40000"/>
              </a:srgbClr>
            </a:solidFill>
            <a:ln w="6350">
              <a:solidFill>
                <a:prstClr val="white"/>
              </a:solidFill>
            </a:ln>
          </c:spPr>
          <c:invertIfNegative val="0"/>
          <c:dLbls>
            <c:spPr>
              <a:noFill/>
              <a:ln w="25169">
                <a:noFill/>
              </a:ln>
            </c:spPr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prstClr val="white"/>
                    </a:solidFill>
                    <a:latin typeface="Bookman Old Style" pitchFamily="18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Знаю досить добре про основні положення реформи</c:v>
                </c:pt>
                <c:pt idx="1">
                  <c:v>Знаю / чув тільки про деякі положення реформи</c:v>
                </c:pt>
                <c:pt idx="2">
                  <c:v>Чув про реформу, але нічого не знаю про її положення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20.027711887950407</c:v>
                </c:pt>
                <c:pt idx="1">
                  <c:v>31.441385244403246</c:v>
                </c:pt>
                <c:pt idx="2">
                  <c:v>20.185098507229405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65E-4144-934A-E68543A5A00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Зовсім неуспішно \ реформа провалена</c:v>
                </c:pt>
              </c:strCache>
            </c:strRef>
          </c:tx>
          <c:spPr>
            <a:solidFill>
              <a:srgbClr val="C0504D"/>
            </a:solidFill>
            <a:ln w="6350">
              <a:solidFill>
                <a:sysClr val="window" lastClr="FFFFFF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prstClr val="white"/>
                    </a:solidFill>
                    <a:latin typeface="Bookman Old Style" pitchFamily="18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Знаю досить добре про основні положення реформи</c:v>
                </c:pt>
                <c:pt idx="1">
                  <c:v>Знаю / чув тільки про деякі положення реформи</c:v>
                </c:pt>
                <c:pt idx="2">
                  <c:v>Чув про реформу, але нічого не знаю про її положення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47.741560726565353</c:v>
                </c:pt>
                <c:pt idx="1">
                  <c:v>38.157259622753621</c:v>
                </c:pt>
                <c:pt idx="2">
                  <c:v>46.544981180512181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Важко сказати / Відмова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 w="6350">
              <a:solidFill>
                <a:sysClr val="window" lastClr="FFFFFF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Bookman Old Style" pitchFamily="18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Знаю досить добре про основні положення реформи</c:v>
                </c:pt>
                <c:pt idx="1">
                  <c:v>Знаю / чув тільки про деякі положення реформи</c:v>
                </c:pt>
                <c:pt idx="2">
                  <c:v>Чув про реформу, але нічого не знаю про її положення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3.5173564453838795</c:v>
                </c:pt>
                <c:pt idx="1">
                  <c:v>10.755247246981968</c:v>
                </c:pt>
                <c:pt idx="2">
                  <c:v>27.759237431468755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88494592"/>
        <c:axId val="188496128"/>
      </c:barChart>
      <c:catAx>
        <c:axId val="1884945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188496128"/>
        <c:crosses val="autoZero"/>
        <c:auto val="1"/>
        <c:lblAlgn val="ctr"/>
        <c:lblOffset val="100"/>
        <c:noMultiLvlLbl val="0"/>
      </c:catAx>
      <c:valAx>
        <c:axId val="18849612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884945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1336333000037034E-2"/>
          <c:y val="1.4632375162257391E-2"/>
          <c:w val="0.95412427719671355"/>
          <c:h val="0.2026204453413543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Bookman Old Style" pitchFamily="18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0841999749986"/>
          <c:y val="1.2820468853665582E-2"/>
          <c:w val="0.40350469495164271"/>
          <c:h val="0.950597425321834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4F81B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906-4BE0-B0CA-EF1746D19B50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E906-4BE0-B0CA-EF1746D19B50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906-4BE0-B0CA-EF1746D19B50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E906-4BE0-B0CA-EF1746D19B50}"/>
              </c:ext>
            </c:extLst>
          </c:dPt>
          <c:dPt>
            <c:idx val="10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</c:spPr>
          </c:dPt>
          <c:dLbls>
            <c:spPr>
              <a:noFill/>
              <a:ln w="24907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Корупція в системі органів державної влади</c:v>
                </c:pt>
                <c:pt idx="1">
                  <c:v>Дії Президента України</c:v>
                </c:pt>
                <c:pt idx="2">
                  <c:v>Протидія самих суддів, кругова порука</c:v>
                </c:pt>
                <c:pt idx="3">
                  <c:v>Боротьба політичних кланів за сфери впливу</c:v>
                </c:pt>
                <c:pt idx="4">
                  <c:v>Небажання депутатів ВР ухвалювати потрібні закони</c:v>
                </c:pt>
                <c:pt idx="5">
                  <c:v>Розвал системи державного управління в цілому</c:v>
                </c:pt>
                <c:pt idx="6">
                  <c:v>Некомпетентність чиновників</c:v>
                </c:pt>
                <c:pt idx="7">
                  <c:v>Сама реформа була не до кінця продуманою</c:v>
                </c:pt>
                <c:pt idx="8">
                  <c:v>Втручання зовнішніх чинників</c:v>
                </c:pt>
                <c:pt idx="9">
                  <c:v>Інше</c:v>
                </c:pt>
                <c:pt idx="10">
                  <c:v>Важко сказати / Відмова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45.012144872059501</c:v>
                </c:pt>
                <c:pt idx="1">
                  <c:v>17.680543462693418</c:v>
                </c:pt>
                <c:pt idx="2">
                  <c:v>10.183907321317388</c:v>
                </c:pt>
                <c:pt idx="3">
                  <c:v>5.3060079305274455</c:v>
                </c:pt>
                <c:pt idx="4">
                  <c:v>5.0856026452014502</c:v>
                </c:pt>
                <c:pt idx="5">
                  <c:v>4.8392214074466482</c:v>
                </c:pt>
                <c:pt idx="6">
                  <c:v>4.7057450233512856</c:v>
                </c:pt>
                <c:pt idx="7">
                  <c:v>3.0741651906723564</c:v>
                </c:pt>
                <c:pt idx="8">
                  <c:v>1.226597083629053</c:v>
                </c:pt>
                <c:pt idx="9">
                  <c:v>0.53828561785669837</c:v>
                </c:pt>
                <c:pt idx="10">
                  <c:v>2.3477794452447274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906-4BE0-B0CA-EF1746D19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8613760"/>
        <c:axId val="188615296"/>
      </c:barChart>
      <c:catAx>
        <c:axId val="1886137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ru-RU"/>
          </a:p>
        </c:txPr>
        <c:crossAx val="188615296"/>
        <c:crosses val="autoZero"/>
        <c:auto val="1"/>
        <c:lblAlgn val="ctr"/>
        <c:lblOffset val="100"/>
        <c:noMultiLvlLbl val="0"/>
      </c:catAx>
      <c:valAx>
        <c:axId val="188615296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188613760"/>
        <c:crosses val="autoZero"/>
        <c:crossBetween val="between"/>
      </c:valAx>
      <c:spPr>
        <a:noFill/>
        <a:ln w="24907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Bookman Old Style" pitchFamily="18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5378126163349"/>
          <c:y val="6.2499691961931426E-2"/>
          <c:w val="0.79839352035559785"/>
          <c:h val="0.87052966353793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69-45FA-BEA7-A6B59E6647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69-45FA-BEA7-A6B59E664736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69-45FA-BEA7-A6B59E66473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69-45FA-BEA7-A6B59E66473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69-45FA-BEA7-A6B59E664736}"/>
              </c:ext>
            </c:extLst>
          </c:dPt>
          <c:dLbls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prstClr val="white"/>
                    </a:solidFill>
                    <a:latin typeface="Bookman Old Style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87.266095656325334</c:v>
                </c:pt>
                <c:pt idx="1">
                  <c:v>5.8068193028125217</c:v>
                </c:pt>
                <c:pt idx="2">
                  <c:v>6.9270850408622779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C69-45FA-BEA7-A6B59E664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0841999749986"/>
          <c:y val="1.2820468853665582E-2"/>
          <c:w val="0.40350469495164271"/>
          <c:h val="0.950597425321834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4F81B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906-4BE0-B0CA-EF1746D19B50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E906-4BE0-B0CA-EF1746D19B50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906-4BE0-B0CA-EF1746D19B50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E906-4BE0-B0CA-EF1746D19B50}"/>
              </c:ext>
            </c:extLst>
          </c:dPt>
          <c:dPt>
            <c:idx val="10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</c:spPr>
          </c:dPt>
          <c:dLbls>
            <c:spPr>
              <a:noFill/>
              <a:ln w="24907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Президент України Петро Порошенко</c:v>
                </c:pt>
                <c:pt idx="1">
                  <c:v>Народні депутати</c:v>
                </c:pt>
                <c:pt idx="2">
                  <c:v>Прем'єр-Міністр України Володимир Гройсман</c:v>
                </c:pt>
                <c:pt idx="3">
                  <c:v>Голова комісії з проведення судової реформи Олексій Філатов</c:v>
                </c:pt>
                <c:pt idx="4">
                  <c:v>Голова ВККС Сергій Козьяков</c:v>
                </c:pt>
                <c:pt idx="5">
                  <c:v>Голова ВРП Ігор Бенедисюк</c:v>
                </c:pt>
                <c:pt idx="6">
                  <c:v>Народ України</c:v>
                </c:pt>
                <c:pt idx="7">
                  <c:v>Спікер Верховної Ради України Андрій Парубій</c:v>
                </c:pt>
                <c:pt idx="8">
                  <c:v>Міжнародні донори</c:v>
                </c:pt>
                <c:pt idx="9">
                  <c:v>Інше</c:v>
                </c:pt>
                <c:pt idx="10">
                  <c:v>Важко сказати / Відмова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51.79671518610882</c:v>
                </c:pt>
                <c:pt idx="1">
                  <c:v>9.2188280178879083</c:v>
                </c:pt>
                <c:pt idx="2">
                  <c:v>7.6289191170782376</c:v>
                </c:pt>
                <c:pt idx="3">
                  <c:v>7.4953424090883018</c:v>
                </c:pt>
                <c:pt idx="4">
                  <c:v>5.099514599553423</c:v>
                </c:pt>
                <c:pt idx="5">
                  <c:v>3.755284423120441</c:v>
                </c:pt>
                <c:pt idx="6">
                  <c:v>2.8900821717111813</c:v>
                </c:pt>
                <c:pt idx="7">
                  <c:v>1.4276801549379854</c:v>
                </c:pt>
                <c:pt idx="8">
                  <c:v>0.76204422358082846</c:v>
                </c:pt>
                <c:pt idx="9">
                  <c:v>2.3042511989843764</c:v>
                </c:pt>
                <c:pt idx="10">
                  <c:v>7.6213384979484635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906-4BE0-B0CA-EF1746D19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8805504"/>
        <c:axId val="188807040"/>
      </c:barChart>
      <c:catAx>
        <c:axId val="1888055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50"/>
            </a:pPr>
            <a:endParaRPr lang="ru-RU"/>
          </a:p>
        </c:txPr>
        <c:crossAx val="188807040"/>
        <c:crosses val="autoZero"/>
        <c:auto val="1"/>
        <c:lblAlgn val="ctr"/>
        <c:lblOffset val="100"/>
        <c:noMultiLvlLbl val="0"/>
      </c:catAx>
      <c:valAx>
        <c:axId val="188807040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188805504"/>
        <c:crosses val="autoZero"/>
        <c:crossBetween val="between"/>
      </c:valAx>
      <c:spPr>
        <a:noFill/>
        <a:ln w="24907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Bookman Old Style" pitchFamily="18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0841999749986"/>
          <c:y val="1.2820468853665582E-2"/>
          <c:w val="0.40350469495164271"/>
          <c:h val="0.950597425321834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906-4BE0-B0CA-EF1746D19B50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E906-4BE0-B0CA-EF1746D19B50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906-4BE0-B0CA-EF1746D19B50}"/>
              </c:ext>
            </c:extLst>
          </c:dPt>
          <c:dPt>
            <c:idx val="4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</c:spPr>
          </c:dPt>
          <c:dPt>
            <c:idx val="5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</c:spPr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E906-4BE0-B0CA-EF1746D19B50}"/>
              </c:ext>
            </c:extLst>
          </c:dPt>
          <c:dPt>
            <c:idx val="10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</c:spPr>
          </c:dPt>
          <c:dLbls>
            <c:spPr>
              <a:noFill/>
              <a:ln w="24907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Кримінальна відповідальність</c:v>
                </c:pt>
                <c:pt idx="1">
                  <c:v>Звільнення з забороною займати будь-які державні та виборні посади</c:v>
                </c:pt>
                <c:pt idx="2">
                  <c:v>Компенсація особистим майном витрат, взятих з держбюджету</c:v>
                </c:pt>
                <c:pt idx="3">
                  <c:v>Інше</c:v>
                </c:pt>
                <c:pt idx="4">
                  <c:v>Важко сказати / Відмова</c:v>
                </c:pt>
                <c:pt idx="5">
                  <c:v>Не вважаю, що потрібно карати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64.199408426822501</c:v>
                </c:pt>
                <c:pt idx="1">
                  <c:v>62.391838645603421</c:v>
                </c:pt>
                <c:pt idx="2">
                  <c:v>51.140350706508549</c:v>
                </c:pt>
                <c:pt idx="3">
                  <c:v>0.79384775567236099</c:v>
                </c:pt>
                <c:pt idx="4">
                  <c:v>3.818566258559033</c:v>
                </c:pt>
                <c:pt idx="5">
                  <c:v>1.1153148120357996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906-4BE0-B0CA-EF1746D19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4600320"/>
        <c:axId val="194614400"/>
      </c:barChart>
      <c:catAx>
        <c:axId val="1946003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ru-RU"/>
          </a:p>
        </c:txPr>
        <c:crossAx val="194614400"/>
        <c:crosses val="autoZero"/>
        <c:auto val="1"/>
        <c:lblAlgn val="ctr"/>
        <c:lblOffset val="100"/>
        <c:noMultiLvlLbl val="0"/>
      </c:catAx>
      <c:valAx>
        <c:axId val="194614400"/>
        <c:scaling>
          <c:orientation val="minMax"/>
          <c:max val="100"/>
        </c:scaling>
        <c:delete val="1"/>
        <c:axPos val="t"/>
        <c:numFmt formatCode="0.0" sourceLinked="1"/>
        <c:majorTickMark val="out"/>
        <c:minorTickMark val="none"/>
        <c:tickLblPos val="none"/>
        <c:crossAx val="194600320"/>
        <c:crosses val="autoZero"/>
        <c:crossBetween val="between"/>
      </c:valAx>
      <c:spPr>
        <a:noFill/>
        <a:ln w="24907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Bookman Old Style" pitchFamily="18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0841999749986"/>
          <c:y val="1.2820468853665582E-2"/>
          <c:w val="0.58939101188169374"/>
          <c:h val="0.950597425321834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906-4BE0-B0CA-EF1746D19B50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E906-4BE0-B0CA-EF1746D19B50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906-4BE0-B0CA-EF1746D19B50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E906-4BE0-B0CA-EF1746D19B50}"/>
              </c:ext>
            </c:extLst>
          </c:dPt>
          <c:dPt>
            <c:idx val="9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</c:spPr>
          </c:dPt>
          <c:dPt>
            <c:idx val="10"/>
            <c:invertIfNegative val="0"/>
            <c:bubble3D val="0"/>
          </c:dPt>
          <c:dLbls>
            <c:spPr>
              <a:noFill/>
              <a:ln w="24907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Генеральна прокуратура України</c:v>
                </c:pt>
                <c:pt idx="1">
                  <c:v>Наіональні антикорупційне бюро України</c:v>
                </c:pt>
                <c:pt idx="2">
                  <c:v>Служба безпеки України</c:v>
                </c:pt>
                <c:pt idx="3">
                  <c:v>Державне бюро розслідувань</c:v>
                </c:pt>
                <c:pt idx="4">
                  <c:v>Громадські організації</c:v>
                </c:pt>
                <c:pt idx="5">
                  <c:v>Політична опозиція</c:v>
                </c:pt>
                <c:pt idx="6">
                  <c:v>Політики з чинної влади</c:v>
                </c:pt>
                <c:pt idx="7">
                  <c:v>Національна поліція України</c:v>
                </c:pt>
                <c:pt idx="8">
                  <c:v>Інше</c:v>
                </c:pt>
                <c:pt idx="9">
                  <c:v>Важко сказати / Відмова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25.602032423078704</c:v>
                </c:pt>
                <c:pt idx="1">
                  <c:v>24.651481156485239</c:v>
                </c:pt>
                <c:pt idx="2">
                  <c:v>11.91831132370875</c:v>
                </c:pt>
                <c:pt idx="3">
                  <c:v>6.4100640075336432</c:v>
                </c:pt>
                <c:pt idx="4">
                  <c:v>6.1193006033850113</c:v>
                </c:pt>
                <c:pt idx="5">
                  <c:v>2.5003038182084372</c:v>
                </c:pt>
                <c:pt idx="6">
                  <c:v>1.9744475281662646</c:v>
                </c:pt>
                <c:pt idx="7">
                  <c:v>1.9240787215958579</c:v>
                </c:pt>
                <c:pt idx="8">
                  <c:v>1.9272923339576546</c:v>
                </c:pt>
                <c:pt idx="9">
                  <c:v>16.972688083880424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906-4BE0-B0CA-EF1746D19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9014016"/>
        <c:axId val="189015552"/>
      </c:barChart>
      <c:catAx>
        <c:axId val="1890140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ru-RU"/>
          </a:p>
        </c:txPr>
        <c:crossAx val="189015552"/>
        <c:crosses val="autoZero"/>
        <c:auto val="1"/>
        <c:lblAlgn val="ctr"/>
        <c:lblOffset val="100"/>
        <c:noMultiLvlLbl val="0"/>
      </c:catAx>
      <c:valAx>
        <c:axId val="189015552"/>
        <c:scaling>
          <c:orientation val="minMax"/>
          <c:max val="100"/>
        </c:scaling>
        <c:delete val="1"/>
        <c:axPos val="t"/>
        <c:numFmt formatCode="0.0" sourceLinked="1"/>
        <c:majorTickMark val="out"/>
        <c:minorTickMark val="none"/>
        <c:tickLblPos val="none"/>
        <c:crossAx val="189014016"/>
        <c:crosses val="autoZero"/>
        <c:crossBetween val="between"/>
      </c:valAx>
      <c:spPr>
        <a:noFill/>
        <a:ln w="24907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Bookman Old Style" pitchFamily="18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5750749916675925"/>
          <c:y val="0.19693038370203764"/>
          <c:w val="0.7424925008332407"/>
          <c:h val="0.80306961981018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</c:v>
                </c:pt>
              </c:strCache>
            </c:strRef>
          </c:tx>
          <c:spPr>
            <a:solidFill>
              <a:srgbClr val="4F81BD"/>
            </a:solidFill>
            <a:ln w="6350">
              <a:solidFill>
                <a:prstClr val="white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Україна в цілому</c:v>
                </c:pt>
                <c:pt idx="2">
                  <c:v>Захід</c:v>
                </c:pt>
                <c:pt idx="3">
                  <c:v>Центр</c:v>
                </c:pt>
                <c:pt idx="4">
                  <c:v>Південь</c:v>
                </c:pt>
                <c:pt idx="5">
                  <c:v>Схід</c:v>
                </c:pt>
                <c:pt idx="6">
                  <c:v>Донбас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40.505432894328024</c:v>
                </c:pt>
                <c:pt idx="2" formatCode="0.0">
                  <c:v>52.916058166785128</c:v>
                </c:pt>
                <c:pt idx="3" formatCode="0.0">
                  <c:v>38.985458384930233</c:v>
                </c:pt>
                <c:pt idx="4" formatCode="0.0">
                  <c:v>33.072327385816649</c:v>
                </c:pt>
                <c:pt idx="5" formatCode="0.0">
                  <c:v>31.202545839807652</c:v>
                </c:pt>
                <c:pt idx="6" formatCode="0.0">
                  <c:v>39.679685536053022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5E-4144-934A-E68543A5A00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Проти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  <a:ln w="6350">
              <a:solidFill>
                <a:prstClr val="white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prstClr val="white"/>
                    </a:solidFill>
                    <a:latin typeface="Bookman Old Style" pitchFamily="18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Україна в цілому</c:v>
                </c:pt>
                <c:pt idx="2">
                  <c:v>Захід</c:v>
                </c:pt>
                <c:pt idx="3">
                  <c:v>Центр</c:v>
                </c:pt>
                <c:pt idx="4">
                  <c:v>Південь</c:v>
                </c:pt>
                <c:pt idx="5">
                  <c:v>Схід</c:v>
                </c:pt>
                <c:pt idx="6">
                  <c:v>Донбас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0.0">
                  <c:v>35.190940537328181</c:v>
                </c:pt>
                <c:pt idx="2" formatCode="0.0">
                  <c:v>30.512555827310997</c:v>
                </c:pt>
                <c:pt idx="3" formatCode="0.0">
                  <c:v>37.458769569738557</c:v>
                </c:pt>
                <c:pt idx="4" formatCode="0.0">
                  <c:v>44.07017373907221</c:v>
                </c:pt>
                <c:pt idx="5" formatCode="0.0">
                  <c:v>33.198838359712909</c:v>
                </c:pt>
                <c:pt idx="6" formatCode="0.0">
                  <c:v>32.432719187076373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5E-4144-934A-E68543A5A00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голосуватимуть</c:v>
                </c:pt>
              </c:strCache>
            </c:strRef>
          </c:tx>
          <c:spPr>
            <a:solidFill>
              <a:srgbClr val="C0504D"/>
            </a:solidFill>
            <a:ln w="6350">
              <a:solidFill>
                <a:prstClr val="white"/>
              </a:solidFill>
            </a:ln>
          </c:spPr>
          <c:invertIfNegative val="0"/>
          <c:dLbls>
            <c:spPr>
              <a:noFill/>
              <a:ln w="25169">
                <a:noFill/>
              </a:ln>
            </c:spPr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prstClr val="white"/>
                    </a:solidFill>
                    <a:latin typeface="Bookman Old Style" pitchFamily="18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Україна в цілому</c:v>
                </c:pt>
                <c:pt idx="2">
                  <c:v>Захід</c:v>
                </c:pt>
                <c:pt idx="3">
                  <c:v>Центр</c:v>
                </c:pt>
                <c:pt idx="4">
                  <c:v>Південь</c:v>
                </c:pt>
                <c:pt idx="5">
                  <c:v>Схід</c:v>
                </c:pt>
                <c:pt idx="6">
                  <c:v>Донбас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 formatCode="0.0">
                  <c:v>4.5961609994689621</c:v>
                </c:pt>
                <c:pt idx="2" formatCode="0.0">
                  <c:v>1.4951249003673899</c:v>
                </c:pt>
                <c:pt idx="3" formatCode="0.0">
                  <c:v>6.2442342219419542</c:v>
                </c:pt>
                <c:pt idx="4" formatCode="0.0">
                  <c:v>4.2351997559988739</c:v>
                </c:pt>
                <c:pt idx="5" formatCode="0.0">
                  <c:v>6.5471999050422012</c:v>
                </c:pt>
                <c:pt idx="6" formatCode="0.0">
                  <c:v>3.0298193659849186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65E-4144-934A-E68543A5A00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Важко сказати / Відмова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 w="6350">
              <a:solidFill>
                <a:sysClr val="window" lastClr="FFFFFF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Bookman Old Style" pitchFamily="18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Україна в цілому</c:v>
                </c:pt>
                <c:pt idx="2">
                  <c:v>Захід</c:v>
                </c:pt>
                <c:pt idx="3">
                  <c:v>Центр</c:v>
                </c:pt>
                <c:pt idx="4">
                  <c:v>Південь</c:v>
                </c:pt>
                <c:pt idx="5">
                  <c:v>Схід</c:v>
                </c:pt>
                <c:pt idx="6">
                  <c:v>Донбас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 formatCode="0.0">
                  <c:v>19.70746556887535</c:v>
                </c:pt>
                <c:pt idx="2" formatCode="0.0">
                  <c:v>15.076261105536462</c:v>
                </c:pt>
                <c:pt idx="3" formatCode="0.0">
                  <c:v>17.31153782338917</c:v>
                </c:pt>
                <c:pt idx="4" formatCode="0.0">
                  <c:v>18.622299119112174</c:v>
                </c:pt>
                <c:pt idx="5" formatCode="0.0">
                  <c:v>29.051415895437124</c:v>
                </c:pt>
                <c:pt idx="6" formatCode="0.0">
                  <c:v>24.857775910885636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91188608"/>
        <c:axId val="91194496"/>
      </c:barChart>
      <c:catAx>
        <c:axId val="911886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91194496"/>
        <c:crosses val="autoZero"/>
        <c:auto val="1"/>
        <c:lblAlgn val="ctr"/>
        <c:lblOffset val="100"/>
        <c:noMultiLvlLbl val="0"/>
      </c:catAx>
      <c:valAx>
        <c:axId val="9119449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911886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Bookman Old Style" pitchFamily="18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69-45FA-BEA7-A6B59E664736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69-45FA-BEA7-A6B59E6647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69-45FA-BEA7-A6B59E66473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69-45FA-BEA7-A6B59E66473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69-45FA-BEA7-A6B59E664736}"/>
              </c:ext>
            </c:extLst>
          </c:dPt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19.553827739183401</c:v>
                </c:pt>
                <c:pt idx="1">
                  <c:v>30.728327077597594</c:v>
                </c:pt>
                <c:pt idx="2">
                  <c:v>10.459682519409807</c:v>
                </c:pt>
                <c:pt idx="3">
                  <c:v>7.4618942800003873</c:v>
                </c:pt>
                <c:pt idx="4">
                  <c:v>31.796268383809085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C69-45FA-BEA7-A6B59E664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5378126163349"/>
          <c:y val="6.2499691961931426E-2"/>
          <c:w val="0.79839352035559785"/>
          <c:h val="0.87052966353793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69-45FA-BEA7-A6B59E6647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69-45FA-BEA7-A6B59E664736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69-45FA-BEA7-A6B59E66473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69-45FA-BEA7-A6B59E66473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69-45FA-BEA7-A6B59E664736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 algn="ctr">
                    <a:defRPr lang="ru-RU" sz="1600" b="1" i="0" u="none" strike="noStrike" kern="1200" baseline="0">
                      <a:solidFill>
                        <a:prstClr val="white"/>
                      </a:solidFill>
                      <a:latin typeface="Bookman Old Style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Bookman Old Style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46.397825240863163</c:v>
                </c:pt>
                <c:pt idx="1">
                  <c:v>33.378034280868299</c:v>
                </c:pt>
                <c:pt idx="2">
                  <c:v>20.224140478269096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C69-45FA-BEA7-A6B59E664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5378126163349"/>
          <c:y val="6.2499691961931426E-2"/>
          <c:w val="0.79839352035559785"/>
          <c:h val="0.87052966353793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69-45FA-BEA7-A6B59E6647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69-45FA-BEA7-A6B59E664736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69-45FA-BEA7-A6B59E66473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69-45FA-BEA7-A6B59E66473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69-45FA-BEA7-A6B59E664736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 algn="ctr">
                    <a:defRPr lang="ru-RU" sz="1600" b="1" i="0" u="none" strike="noStrike" kern="1200" baseline="0">
                      <a:solidFill>
                        <a:prstClr val="white"/>
                      </a:solidFill>
                      <a:latin typeface="Bookman Old Style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1296667767389368E-2"/>
                </c:manualLayout>
              </c:layout>
              <c:spPr/>
              <c:txPr>
                <a:bodyPr/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Bookman Old Style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16.400584010819234</c:v>
                </c:pt>
                <c:pt idx="1">
                  <c:v>78.660634288091401</c:v>
                </c:pt>
                <c:pt idx="2">
                  <c:v>4.9387817010895603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C69-45FA-BEA7-A6B59E664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5378126163349"/>
          <c:y val="6.2499691961931426E-2"/>
          <c:w val="0.79839352035559785"/>
          <c:h val="0.87052966353793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69-45FA-BEA7-A6B59E6647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69-45FA-BEA7-A6B59E664736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69-45FA-BEA7-A6B59E66473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69-45FA-BEA7-A6B59E66473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69-45FA-BEA7-A6B59E664736}"/>
              </c:ext>
            </c:extLst>
          </c:dPt>
          <c:dLbls>
            <c:dLbl>
              <c:idx val="2"/>
              <c:spPr/>
              <c:txPr>
                <a:bodyPr/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Bookman Old Style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prstClr val="white"/>
                    </a:solidFill>
                    <a:latin typeface="Bookman Old Style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42.718777681270844</c:v>
                </c:pt>
                <c:pt idx="1">
                  <c:v>21.126623703636692</c:v>
                </c:pt>
                <c:pt idx="2">
                  <c:v>36.15459861509283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C69-45FA-BEA7-A6B59E664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5378126163349"/>
          <c:y val="6.2499691961931426E-2"/>
          <c:w val="0.79839352035559785"/>
          <c:h val="0.87052966353793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69-45FA-BEA7-A6B59E6647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69-45FA-BEA7-A6B59E664736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69-45FA-BEA7-A6B59E66473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69-45FA-BEA7-A6B59E66473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69-45FA-BEA7-A6B59E664736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 algn="ctr">
                    <a:defRPr lang="ru-RU" sz="1600" b="1" i="0" u="none" strike="noStrike" kern="1200" baseline="0">
                      <a:solidFill>
                        <a:prstClr val="white"/>
                      </a:solidFill>
                      <a:latin typeface="Bookman Old Style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Bookman Old Style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9.867849358226005</c:v>
                </c:pt>
                <c:pt idx="1">
                  <c:v>62.486487620107646</c:v>
                </c:pt>
                <c:pt idx="2">
                  <c:v>27.645663021666735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C69-45FA-BEA7-A6B59E664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5378126163349"/>
          <c:y val="6.2499691961931426E-2"/>
          <c:w val="0.79839352035559785"/>
          <c:h val="0.87052966353793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69-45FA-BEA7-A6B59E6647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69-45FA-BEA7-A6B59E664736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69-45FA-BEA7-A6B59E66473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69-45FA-BEA7-A6B59E66473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69-45FA-BEA7-A6B59E664736}"/>
              </c:ext>
            </c:extLst>
          </c:dPt>
          <c:dLbls>
            <c:dLbl>
              <c:idx val="2"/>
              <c:spPr/>
              <c:txPr>
                <a:bodyPr/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Bookman Old Style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prstClr val="white"/>
                    </a:solidFill>
                    <a:latin typeface="Bookman Old Style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9.9759637659629288</c:v>
                </c:pt>
                <c:pt idx="1">
                  <c:v>62.649071355372485</c:v>
                </c:pt>
                <c:pt idx="2">
                  <c:v>27.374964878664969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C69-45FA-BEA7-A6B59E664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5750749916675925"/>
          <c:y val="0.19693038370203764"/>
          <c:w val="0.67341800723534118"/>
          <c:h val="0.80306961981018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Довіряю</c:v>
                </c:pt>
              </c:strCache>
            </c:strRef>
          </c:tx>
          <c:spPr>
            <a:solidFill>
              <a:srgbClr val="9BBB59"/>
            </a:solidFill>
            <a:ln w="6350">
              <a:solidFill>
                <a:prstClr val="white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Україна в цілому</c:v>
                </c:pt>
                <c:pt idx="2">
                  <c:v>Захід</c:v>
                </c:pt>
                <c:pt idx="3">
                  <c:v>Центр</c:v>
                </c:pt>
                <c:pt idx="4">
                  <c:v>Південь</c:v>
                </c:pt>
                <c:pt idx="5">
                  <c:v>Схід</c:v>
                </c:pt>
                <c:pt idx="6">
                  <c:v>Донбас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12.301924335247261</c:v>
                </c:pt>
                <c:pt idx="2" formatCode="0.0">
                  <c:v>10.784305787342754</c:v>
                </c:pt>
                <c:pt idx="3" formatCode="0.0">
                  <c:v>17.099747331626475</c:v>
                </c:pt>
                <c:pt idx="4" formatCode="0.0">
                  <c:v>8.2445485649179915</c:v>
                </c:pt>
                <c:pt idx="5" formatCode="0.0">
                  <c:v>10.324329493251032</c:v>
                </c:pt>
                <c:pt idx="6" formatCode="0.0">
                  <c:v>5.8606947476460203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5E-4144-934A-E68543A5A00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довіряю</c:v>
                </c:pt>
              </c:strCache>
            </c:strRef>
          </c:tx>
          <c:spPr>
            <a:solidFill>
              <a:srgbClr val="C0504D"/>
            </a:solidFill>
            <a:ln w="6350">
              <a:solidFill>
                <a:prstClr val="white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prstClr val="white"/>
                    </a:solidFill>
                    <a:latin typeface="Bookman Old Style" pitchFamily="18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Україна в цілому</c:v>
                </c:pt>
                <c:pt idx="2">
                  <c:v>Захід</c:v>
                </c:pt>
                <c:pt idx="3">
                  <c:v>Центр</c:v>
                </c:pt>
                <c:pt idx="4">
                  <c:v>Південь</c:v>
                </c:pt>
                <c:pt idx="5">
                  <c:v>Схід</c:v>
                </c:pt>
                <c:pt idx="6">
                  <c:v>Донбас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0.0">
                  <c:v>78.476184697572762</c:v>
                </c:pt>
                <c:pt idx="2" formatCode="0.0">
                  <c:v>81.90331811759981</c:v>
                </c:pt>
                <c:pt idx="3" formatCode="0.0">
                  <c:v>72.588370983708472</c:v>
                </c:pt>
                <c:pt idx="4" formatCode="0.0">
                  <c:v>83.649908300242814</c:v>
                </c:pt>
                <c:pt idx="5" formatCode="0.0">
                  <c:v>80.119498498018714</c:v>
                </c:pt>
                <c:pt idx="6" formatCode="0.0">
                  <c:v>81.657020575433847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5E-4144-934A-E68543A5A00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Важко сказати / Відмова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 w="6350">
              <a:solidFill>
                <a:prstClr val="white"/>
              </a:solidFill>
            </a:ln>
          </c:spPr>
          <c:invertIfNegative val="0"/>
          <c:dLbls>
            <c:spPr>
              <a:noFill/>
              <a:ln w="25169">
                <a:noFill/>
              </a:ln>
            </c:spPr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Bookman Old Style" pitchFamily="18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Україна в цілому</c:v>
                </c:pt>
                <c:pt idx="2">
                  <c:v>Захід</c:v>
                </c:pt>
                <c:pt idx="3">
                  <c:v>Центр</c:v>
                </c:pt>
                <c:pt idx="4">
                  <c:v>Південь</c:v>
                </c:pt>
                <c:pt idx="5">
                  <c:v>Схід</c:v>
                </c:pt>
                <c:pt idx="6">
                  <c:v>Донбас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 formatCode="0.0">
                  <c:v>9.2218909671805029</c:v>
                </c:pt>
                <c:pt idx="2" formatCode="0.0">
                  <c:v>7.3123760950574139</c:v>
                </c:pt>
                <c:pt idx="3" formatCode="0.0">
                  <c:v>10.311881684665018</c:v>
                </c:pt>
                <c:pt idx="4" formatCode="0.0">
                  <c:v>8.1055431348390616</c:v>
                </c:pt>
                <c:pt idx="5" formatCode="0.0">
                  <c:v>9.5561720087302326</c:v>
                </c:pt>
                <c:pt idx="6" formatCode="0.0">
                  <c:v>12.482284676920099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65E-4144-934A-E68543A5A0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81968256"/>
        <c:axId val="181974144"/>
      </c:barChart>
      <c:catAx>
        <c:axId val="1819682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181974144"/>
        <c:crosses val="autoZero"/>
        <c:auto val="1"/>
        <c:lblAlgn val="ctr"/>
        <c:lblOffset val="100"/>
        <c:noMultiLvlLbl val="0"/>
      </c:catAx>
      <c:valAx>
        <c:axId val="18197414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819682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Bookman Old Style" pitchFamily="18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819408249907795E-2"/>
          <c:y val="0.19693038370203764"/>
          <c:w val="0.88024241079047683"/>
          <c:h val="0.80306961981018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Покращилось</c:v>
                </c:pt>
              </c:strCache>
            </c:strRef>
          </c:tx>
          <c:spPr>
            <a:solidFill>
              <a:srgbClr val="9BBB59"/>
            </a:solidFill>
            <a:ln w="6350">
              <a:solidFill>
                <a:prstClr val="white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Україна в цілому</c:v>
                </c:pt>
                <c:pt idx="2">
                  <c:v>Захід</c:v>
                </c:pt>
                <c:pt idx="3">
                  <c:v>Центр</c:v>
                </c:pt>
                <c:pt idx="4">
                  <c:v>Південь</c:v>
                </c:pt>
                <c:pt idx="5">
                  <c:v>Схід</c:v>
                </c:pt>
                <c:pt idx="6">
                  <c:v>Донбас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2.7231215424587636</c:v>
                </c:pt>
                <c:pt idx="2" formatCode="0.0">
                  <c:v>2.1162606833168147</c:v>
                </c:pt>
                <c:pt idx="3" formatCode="0.0">
                  <c:v>4.5885008379347596</c:v>
                </c:pt>
                <c:pt idx="4" formatCode="0.0">
                  <c:v>0.8600567874536571</c:v>
                </c:pt>
                <c:pt idx="5" formatCode="0.0">
                  <c:v>1.7808081903073352</c:v>
                </c:pt>
                <c:pt idx="6" formatCode="0.0">
                  <c:v>1.4332031710644242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5E-4144-934A-E68543A5A00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Погіршилось</c:v>
                </c:pt>
              </c:strCache>
            </c:strRef>
          </c:tx>
          <c:spPr>
            <a:solidFill>
              <a:srgbClr val="C0504D"/>
            </a:solidFill>
            <a:ln w="6350">
              <a:solidFill>
                <a:prstClr val="white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prstClr val="white"/>
                    </a:solidFill>
                    <a:latin typeface="Bookman Old Style" pitchFamily="18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Україна в цілому</c:v>
                </c:pt>
                <c:pt idx="2">
                  <c:v>Захід</c:v>
                </c:pt>
                <c:pt idx="3">
                  <c:v>Центр</c:v>
                </c:pt>
                <c:pt idx="4">
                  <c:v>Південь</c:v>
                </c:pt>
                <c:pt idx="5">
                  <c:v>Схід</c:v>
                </c:pt>
                <c:pt idx="6">
                  <c:v>Донбас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0.0">
                  <c:v>31.278647242591493</c:v>
                </c:pt>
                <c:pt idx="2" formatCode="0.0">
                  <c:v>31.521768481556016</c:v>
                </c:pt>
                <c:pt idx="3" formatCode="0.0">
                  <c:v>32.523616096467386</c:v>
                </c:pt>
                <c:pt idx="4" formatCode="0.0">
                  <c:v>38.837736318195653</c:v>
                </c:pt>
                <c:pt idx="5" formatCode="0.0">
                  <c:v>28.406280118894113</c:v>
                </c:pt>
                <c:pt idx="6" formatCode="0.0">
                  <c:v>17.993122475899728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5E-4144-934A-E68543A5A00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змінилось</c:v>
                </c:pt>
              </c:strCache>
            </c:strRef>
          </c:tx>
          <c:spPr>
            <a:solidFill>
              <a:srgbClr val="4F81BD"/>
            </a:solidFill>
            <a:ln w="6350">
              <a:solidFill>
                <a:prstClr val="white"/>
              </a:solidFill>
            </a:ln>
          </c:spPr>
          <c:invertIfNegative val="0"/>
          <c:dLbls>
            <c:spPr>
              <a:noFill/>
              <a:ln w="25169">
                <a:noFill/>
              </a:ln>
            </c:spPr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prstClr val="white"/>
                    </a:solidFill>
                    <a:latin typeface="Bookman Old Style" pitchFamily="18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Україна в цілому</c:v>
                </c:pt>
                <c:pt idx="2">
                  <c:v>Захід</c:v>
                </c:pt>
                <c:pt idx="3">
                  <c:v>Центр</c:v>
                </c:pt>
                <c:pt idx="4">
                  <c:v>Південь</c:v>
                </c:pt>
                <c:pt idx="5">
                  <c:v>Схід</c:v>
                </c:pt>
                <c:pt idx="6">
                  <c:v>Донбас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 formatCode="0.0">
                  <c:v>58.075281730341665</c:v>
                </c:pt>
                <c:pt idx="2" formatCode="0.0">
                  <c:v>58.490937648111419</c:v>
                </c:pt>
                <c:pt idx="3" formatCode="0.0">
                  <c:v>54.53639800945237</c:v>
                </c:pt>
                <c:pt idx="4" formatCode="0.0">
                  <c:v>54.662748734497285</c:v>
                </c:pt>
                <c:pt idx="5" formatCode="0.0">
                  <c:v>60.426440685054239</c:v>
                </c:pt>
                <c:pt idx="6" formatCode="0.0">
                  <c:v>75.398875936688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65E-4144-934A-E68543A5A00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Важко сказати / Відмова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</c:spPr>
          <c:invertIfNegative val="0"/>
          <c:dLbls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prstClr val="white">
                        <a:lumMod val="65000"/>
                      </a:prstClr>
                    </a:solidFill>
                    <a:latin typeface="Bookman Old Style" pitchFamily="18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Україна в цілому</c:v>
                </c:pt>
                <c:pt idx="2">
                  <c:v>Захід</c:v>
                </c:pt>
                <c:pt idx="3">
                  <c:v>Центр</c:v>
                </c:pt>
                <c:pt idx="4">
                  <c:v>Південь</c:v>
                </c:pt>
                <c:pt idx="5">
                  <c:v>Схід</c:v>
                </c:pt>
                <c:pt idx="6">
                  <c:v>Донбас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 formatCode="0.0">
                  <c:v>7.9229494846084254</c:v>
                </c:pt>
                <c:pt idx="2" formatCode="0.0">
                  <c:v>7.8710331870157626</c:v>
                </c:pt>
                <c:pt idx="3" formatCode="0.0">
                  <c:v>8.3514850561453464</c:v>
                </c:pt>
                <c:pt idx="4" formatCode="0.0">
                  <c:v>5.6394581598532634</c:v>
                </c:pt>
                <c:pt idx="5" formatCode="0.0">
                  <c:v>9.3864710057443439</c:v>
                </c:pt>
                <c:pt idx="6" formatCode="0.0">
                  <c:v>5.1747984163478113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86391168"/>
        <c:axId val="186421632"/>
      </c:barChart>
      <c:catAx>
        <c:axId val="18639116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86421632"/>
        <c:crosses val="autoZero"/>
        <c:auto val="1"/>
        <c:lblAlgn val="ctr"/>
        <c:lblOffset val="100"/>
        <c:noMultiLvlLbl val="0"/>
      </c:catAx>
      <c:valAx>
        <c:axId val="18642163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863911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Bookman Old Style" pitchFamily="18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69-45FA-BEA7-A6B59E664736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69-45FA-BEA7-A6B59E664736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69-45FA-BEA7-A6B59E66473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69-45FA-BEA7-A6B59E66473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69-45FA-BEA7-A6B59E664736}"/>
              </c:ext>
            </c:extLst>
          </c:dPt>
          <c:cat>
            <c:strRef>
              <c:f>Лист1!$A$2:$A$5</c:f>
              <c:strCache>
                <c:ptCount val="4"/>
                <c:pt idx="0">
                  <c:v>Знаю досить добре про основні положення реформи</c:v>
                </c:pt>
                <c:pt idx="1">
                  <c:v>Знаю / чув тільки про деякі положення реформи</c:v>
                </c:pt>
                <c:pt idx="2">
                  <c:v>Чув про реформу, але нічого не знаю про її положення</c:v>
                </c:pt>
                <c:pt idx="3">
                  <c:v>Взагалі не чув, що в Україні здійснюється судова реформа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3.891689212668036</c:v>
                </c:pt>
                <c:pt idx="1">
                  <c:v>22.740091176911648</c:v>
                </c:pt>
                <c:pt idx="2">
                  <c:v>46.65919619724977</c:v>
                </c:pt>
                <c:pt idx="3">
                  <c:v>26.709023413171099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C69-45FA-BEA7-A6B59E664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69-45FA-BEA7-A6B59E6647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69-45FA-BEA7-A6B59E664736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69-45FA-BEA7-A6B59E66473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69-45FA-BEA7-A6B59E66473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69-45FA-BEA7-A6B59E664736}"/>
              </c:ext>
            </c:extLst>
          </c:dPt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4.5318482835284408</c:v>
                </c:pt>
                <c:pt idx="1">
                  <c:v>69.399819919598983</c:v>
                </c:pt>
                <c:pt idx="2">
                  <c:v>26.068331796872908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C69-45FA-BEA7-A6B59E664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5378126163349"/>
          <c:y val="6.2499691961931426E-2"/>
          <c:w val="0.79839352035559785"/>
          <c:h val="0.87052966353793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69-45FA-BEA7-A6B59E6647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69-45FA-BEA7-A6B59E664736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69-45FA-BEA7-A6B59E66473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69-45FA-BEA7-A6B59E66473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69-45FA-BEA7-A6B59E664736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200" b="1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95.480099493702014</c:v>
                </c:pt>
                <c:pt idx="1">
                  <c:v>1.7081584525950866</c:v>
                </c:pt>
                <c:pt idx="2">
                  <c:v>2.8117420537030675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C69-45FA-BEA7-A6B59E664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5378126163349"/>
          <c:y val="6.2499691961931426E-2"/>
          <c:w val="0.79839352035559785"/>
          <c:h val="0.87052966353793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69-45FA-BEA7-A6B59E6647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69-45FA-BEA7-A6B59E664736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69-45FA-BEA7-A6B59E66473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69-45FA-BEA7-A6B59E66473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69-45FA-BEA7-A6B59E664736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200" b="1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94.808332433524242</c:v>
                </c:pt>
                <c:pt idx="1">
                  <c:v>2.3664597991451459</c:v>
                </c:pt>
                <c:pt idx="2">
                  <c:v>2.8252077673308138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C69-45FA-BEA7-A6B59E664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5378126163349"/>
          <c:y val="6.2499691961931426E-2"/>
          <c:w val="0.79839352035559785"/>
          <c:h val="0.87052966353793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69-45FA-BEA7-A6B59E6647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69-45FA-BEA7-A6B59E664736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69-45FA-BEA7-A6B59E66473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69-45FA-BEA7-A6B59E664736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69-45FA-BEA7-A6B59E664736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 algn="ctr">
                    <a:defRPr lang="ru-RU" sz="1600" b="1" i="0" u="none" strike="noStrike" kern="1200" baseline="0">
                      <a:solidFill>
                        <a:prstClr val="white"/>
                      </a:solidFill>
                      <a:latin typeface="Bookman Old Style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200" b="1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11.644061765004562</c:v>
                </c:pt>
                <c:pt idx="1">
                  <c:v>82.743598444476191</c:v>
                </c:pt>
                <c:pt idx="2">
                  <c:v>5.6123397905195587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C69-45FA-BEA7-A6B59E664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30B0729-2CAE-4DFE-A7B6-7D7D7CCEAAEC}" type="datetimeFigureOut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E896CF-961E-406A-8948-AFA93C0AF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427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B20ACAE-2A17-4737-A152-26963D9B2804}" type="datetimeFigureOut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257" tIns="45629" rIns="91257" bIns="4562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C8DD0F7-3D59-410F-88C9-912548CF0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812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90CD1F-8840-482D-9D43-6E21BB9890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9"/>
          <p:cNvSpPr/>
          <p:nvPr userDrawn="1"/>
        </p:nvSpPr>
        <p:spPr>
          <a:xfrm>
            <a:off x="2247900" y="4244975"/>
            <a:ext cx="6858000" cy="762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524000" y="3733800"/>
            <a:ext cx="7620000" cy="457200"/>
          </a:xfrm>
        </p:spPr>
        <p:txBody>
          <a:bodyPr>
            <a:normAutofit/>
          </a:bodyPr>
          <a:lstStyle>
            <a:lvl1pPr>
              <a:defRPr sz="1800" b="1">
                <a:latin typeface="Bookman Old Style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272" y="0"/>
            <a:ext cx="980728" cy="980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>
          <a:xfrm>
            <a:off x="609600" y="1219200"/>
            <a:ext cx="7620000" cy="609600"/>
          </a:xfrm>
        </p:spPr>
        <p:txBody>
          <a:bodyPr anchor="ctr">
            <a:normAutofit/>
          </a:bodyPr>
          <a:lstStyle>
            <a:lvl1pPr marL="0" indent="0" algn="ctr">
              <a:buNone/>
              <a:defRPr lang="uk-UA" sz="1100" b="1" smtClean="0"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8"/>
          <p:cNvSpPr/>
          <p:nvPr userDrawn="1"/>
        </p:nvSpPr>
        <p:spPr>
          <a:xfrm>
            <a:off x="2247900" y="4244975"/>
            <a:ext cx="6858000" cy="762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>
          <a:xfrm>
            <a:off x="2133600" y="3886200"/>
            <a:ext cx="6931025" cy="312738"/>
          </a:xfrm>
        </p:spPr>
        <p:txBody>
          <a:bodyPr>
            <a:noAutofit/>
          </a:bodyPr>
          <a:lstStyle>
            <a:lvl1pPr algn="ctr">
              <a:defRPr sz="1400" b="1">
                <a:latin typeface="Bookman Old Style" pitchFamily="18" charset="0"/>
              </a:defRPr>
            </a:lvl1pPr>
            <a:lvl2pPr algn="ctr">
              <a:defRPr sz="1400">
                <a:latin typeface="Bookman Old Style" pitchFamily="18" charset="0"/>
              </a:defRPr>
            </a:lvl2pPr>
            <a:lvl3pPr algn="ctr">
              <a:defRPr sz="1400">
                <a:latin typeface="Bookman Old Style" pitchFamily="18" charset="0"/>
              </a:defRPr>
            </a:lvl3pPr>
            <a:lvl4pPr algn="ctr">
              <a:defRPr sz="1400">
                <a:latin typeface="Bookman Old Style" pitchFamily="18" charset="0"/>
              </a:defRPr>
            </a:lvl4pPr>
            <a:lvl5pPr algn="ctr">
              <a:defRPr sz="1400">
                <a:latin typeface="Bookman Old Style" pitchFamily="18" charset="0"/>
              </a:defRPr>
            </a:lvl5pPr>
          </a:lstStyle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Рисунок 6" descr="index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1747" y="91693"/>
            <a:ext cx="731096" cy="80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8610600" y="0"/>
            <a:ext cx="457200" cy="6858000"/>
          </a:xfrm>
          <a:prstGeom prst="rect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055716" y="166688"/>
            <a:ext cx="747868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9" name="Параллелограмм 8"/>
          <p:cNvSpPr/>
          <p:nvPr/>
        </p:nvSpPr>
        <p:spPr>
          <a:xfrm>
            <a:off x="152400" y="987425"/>
            <a:ext cx="2076450" cy="57150"/>
          </a:xfrm>
          <a:prstGeom prst="parallelogram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араллелограмм 12"/>
          <p:cNvSpPr/>
          <p:nvPr/>
        </p:nvSpPr>
        <p:spPr>
          <a:xfrm>
            <a:off x="2268538" y="987425"/>
            <a:ext cx="2076450" cy="57150"/>
          </a:xfrm>
          <a:prstGeom prst="parallelogram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араллелограмм 13"/>
          <p:cNvSpPr/>
          <p:nvPr/>
        </p:nvSpPr>
        <p:spPr>
          <a:xfrm>
            <a:off x="4386263" y="987425"/>
            <a:ext cx="2076450" cy="57150"/>
          </a:xfrm>
          <a:prstGeom prst="parallelogram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араллелограмм 14"/>
          <p:cNvSpPr/>
          <p:nvPr/>
        </p:nvSpPr>
        <p:spPr>
          <a:xfrm>
            <a:off x="6516688" y="987425"/>
            <a:ext cx="2076450" cy="57150"/>
          </a:xfrm>
          <a:prstGeom prst="parallelogram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3" name="Текст 17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0803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74088" y="6534150"/>
            <a:ext cx="536575" cy="306388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E3C911E-6382-426D-A402-04D3D5602CF6}" type="slidenum">
              <a:rPr lang="ru-RU" sz="1400">
                <a:solidFill>
                  <a:schemeClr val="bg1"/>
                </a:solidFill>
                <a:latin typeface="Bookman Old Style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8610600" y="6477000"/>
            <a:ext cx="4572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3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1600" b="1" kern="1200">
          <a:solidFill>
            <a:schemeClr val="tx1"/>
          </a:solidFill>
          <a:latin typeface="Bookman Old Style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Bookman Old Style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Bookman Old Style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Bookman Old Style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Bookman Old Styl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Bookman Old Styl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Bookman Old Styl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Bookman Old Styl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Bookman Old Styl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Bookman Old Styl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hart" Target="../charts/chart8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5.xml"/><Relationship Id="rId5" Type="http://schemas.openxmlformats.org/officeDocument/2006/relationships/image" Target="../media/image9.png"/><Relationship Id="rId4" Type="http://schemas.openxmlformats.org/officeDocument/2006/relationships/chart" Target="../charts/char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Заголовок 1"/>
          <p:cNvSpPr>
            <a:spLocks noGrp="1"/>
          </p:cNvSpPr>
          <p:nvPr>
            <p:ph type="ctrTitle"/>
          </p:nvPr>
        </p:nvSpPr>
        <p:spPr>
          <a:xfrm>
            <a:off x="1744216" y="3271887"/>
            <a:ext cx="7436296" cy="116522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ДУМКИ </a:t>
            </a:r>
            <a:r>
              <a:rPr lang="uk-UA" sz="2000" dirty="0" smtClean="0"/>
              <a:t>І ПОГЛЯДИ НАСЕЛЕННЯ УКРАЇНИ СТОСОВНО СУДОВОЇ РЕФОРМИ</a:t>
            </a:r>
          </a:p>
        </p:txBody>
      </p:sp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152400" y="6248400"/>
            <a:ext cx="6507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1400" dirty="0" smtClean="0">
                <a:latin typeface="Bookman Old Style" pitchFamily="18" charset="0"/>
              </a:rPr>
              <a:t>Київський </a:t>
            </a:r>
            <a:r>
              <a:rPr lang="uk-UA" sz="1400" dirty="0">
                <a:latin typeface="Bookman Old Style" pitchFamily="18" charset="0"/>
              </a:rPr>
              <a:t>міжнародний інститут соціології</a:t>
            </a:r>
          </a:p>
          <a:p>
            <a:r>
              <a:rPr lang="uk-UA" sz="1400" dirty="0" smtClean="0">
                <a:latin typeface="Bookman Old Style" pitchFamily="18" charset="0"/>
              </a:rPr>
              <a:t>Вересень 2018</a:t>
            </a:r>
            <a:endParaRPr lang="ru-RU" sz="1400" dirty="0">
              <a:latin typeface="Bookman Old Style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2" y="0"/>
            <a:ext cx="3165703" cy="3165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ДОВІРА ДО СУДІВ УКРАЇНИ</a:t>
            </a:r>
            <a:endParaRPr lang="ru-RU" dirty="0"/>
          </a:p>
        </p:txBody>
      </p:sp>
      <p:graphicFrame>
        <p:nvGraphicFramePr>
          <p:cNvPr id="4" name="Объект 13"/>
          <p:cNvGraphicFramePr/>
          <p:nvPr>
            <p:extLst>
              <p:ext uri="{D42A27DB-BD31-4B8C-83A1-F6EECF244321}">
                <p14:modId xmlns:p14="http://schemas.microsoft.com/office/powerpoint/2010/main" val="3557662940"/>
              </p:ext>
            </p:extLst>
          </p:nvPr>
        </p:nvGraphicFramePr>
        <p:xfrm>
          <a:off x="0" y="2708920"/>
          <a:ext cx="5148064" cy="3647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2103239"/>
            <a:ext cx="3816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Ви, у цілому,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довіряєте</a:t>
            </a:r>
            <a:r>
              <a:rPr lang="uk-UA" sz="1200" b="1" dirty="0" smtClean="0">
                <a:latin typeface="Bookman Old Style" pitchFamily="18" charset="0"/>
              </a:rPr>
              <a:t> чи не довіряєте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судам України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  <a:endParaRPr lang="ru-RU" sz="1000" dirty="0" smtClean="0">
              <a:latin typeface="Bookman Old Style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 rot="5400000">
            <a:off x="6326188" y="293879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І. ЄВРОІНТЕГРАЦІЙНІ ПРАГНЕННЯ НАСЕЛЕННЯ. ДОВІРА ДО СУДІВ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4737" y="2794139"/>
            <a:ext cx="13173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Важко сказати</a:t>
            </a:r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 / </a:t>
            </a:r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відмова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963" y="2878778"/>
            <a:ext cx="230941" cy="23094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25200"/>
            <a:ext cx="475200" cy="4752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725200"/>
            <a:ext cx="475200" cy="475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451828" y="2829927"/>
            <a:ext cx="927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Довіряю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37535" y="2829927"/>
            <a:ext cx="10263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Не довіряю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86571" y="4077072"/>
            <a:ext cx="7992888" cy="0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Объект 13"/>
          <p:cNvGraphicFramePr/>
          <p:nvPr>
            <p:extLst>
              <p:ext uri="{D42A27DB-BD31-4B8C-83A1-F6EECF244321}">
                <p14:modId xmlns:p14="http://schemas.microsoft.com/office/powerpoint/2010/main" val="391143309"/>
              </p:ext>
            </p:extLst>
          </p:nvPr>
        </p:nvGraphicFramePr>
        <p:xfrm>
          <a:off x="4788024" y="2708920"/>
          <a:ext cx="3803316" cy="3647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88887" y="2103239"/>
            <a:ext cx="3816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Як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змінилося</a:t>
            </a:r>
            <a:r>
              <a:rPr lang="uk-UA" sz="1200" b="1" dirty="0" smtClean="0">
                <a:latin typeface="Bookman Old Style" pitchFamily="18" charset="0"/>
              </a:rPr>
              <a:t> Ваше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ставлення до судів </a:t>
            </a:r>
            <a:r>
              <a:rPr lang="uk-UA" sz="1200" b="1" dirty="0" smtClean="0">
                <a:latin typeface="Bookman Old Style" pitchFamily="18" charset="0"/>
              </a:rPr>
              <a:t>України протягом останніх 3-4 років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  <a:endParaRPr lang="ru-RU" sz="1000" dirty="0" smtClean="0">
              <a:latin typeface="Bookman Old Style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86038" y="2998764"/>
            <a:ext cx="13173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Важко сказати</a:t>
            </a:r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 / </a:t>
            </a:r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відмова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083403"/>
            <a:ext cx="230941" cy="23094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580202"/>
            <a:ext cx="475200" cy="47520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489" y="2580202"/>
            <a:ext cx="475200" cy="4752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628292" y="2684929"/>
            <a:ext cx="1219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Покращилося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64288" y="2684929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Погіршилось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080" y="2964850"/>
            <a:ext cx="475200" cy="4752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628292" y="3068960"/>
            <a:ext cx="1219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Не змінилося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20097" y="6627497"/>
            <a:ext cx="8611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Усі респонденти, Україна в цілому </a:t>
            </a:r>
            <a:r>
              <a:rPr lang="en-US" sz="1000" i="1" dirty="0" smtClean="0">
                <a:latin typeface="Bookman Old Style" pitchFamily="18" charset="0"/>
              </a:rPr>
              <a:t>n=</a:t>
            </a:r>
            <a:r>
              <a:rPr lang="uk-UA" sz="1000" i="1" dirty="0" smtClean="0">
                <a:latin typeface="Bookman Old Style" pitchFamily="18" charset="0"/>
              </a:rPr>
              <a:t>201</a:t>
            </a:r>
            <a:r>
              <a:rPr lang="en-US" sz="1000" i="1" dirty="0" smtClean="0">
                <a:latin typeface="Bookman Old Style" pitchFamily="18" charset="0"/>
              </a:rPr>
              <a:t>1</a:t>
            </a:r>
            <a:r>
              <a:rPr lang="uk-UA" sz="1000" i="1" dirty="0" smtClean="0">
                <a:latin typeface="Bookman Old Style" pitchFamily="18" charset="0"/>
              </a:rPr>
              <a:t>,</a:t>
            </a:r>
            <a:r>
              <a:rPr lang="en-US" sz="1000" i="1" dirty="0" smtClean="0">
                <a:latin typeface="Bookman Old Style" pitchFamily="18" charset="0"/>
              </a:rPr>
              <a:t> </a:t>
            </a:r>
            <a:r>
              <a:rPr lang="uk-UA" sz="1000" i="1" dirty="0" smtClean="0">
                <a:latin typeface="Bookman Old Style" pitchFamily="18" charset="0"/>
              </a:rPr>
              <a:t>Захід </a:t>
            </a:r>
            <a:r>
              <a:rPr lang="en-US" sz="1000" i="1" dirty="0" smtClean="0">
                <a:latin typeface="Bookman Old Style" pitchFamily="18" charset="0"/>
              </a:rPr>
              <a:t>n=585</a:t>
            </a:r>
            <a:r>
              <a:rPr lang="uk-UA" sz="1000" i="1" dirty="0" smtClean="0">
                <a:latin typeface="Bookman Old Style" pitchFamily="18" charset="0"/>
              </a:rPr>
              <a:t>, Центр </a:t>
            </a:r>
            <a:r>
              <a:rPr lang="en-US" sz="1000" i="1" dirty="0" smtClean="0">
                <a:latin typeface="Bookman Old Style" pitchFamily="18" charset="0"/>
              </a:rPr>
              <a:t>n=660</a:t>
            </a:r>
            <a:r>
              <a:rPr lang="uk-UA" sz="1000" i="1" dirty="0" smtClean="0">
                <a:latin typeface="Bookman Old Style" pitchFamily="18" charset="0"/>
              </a:rPr>
              <a:t>, Південь </a:t>
            </a:r>
            <a:r>
              <a:rPr lang="en-US" sz="1000" i="1" dirty="0" smtClean="0">
                <a:latin typeface="Bookman Old Style" pitchFamily="18" charset="0"/>
              </a:rPr>
              <a:t>n=241</a:t>
            </a:r>
            <a:r>
              <a:rPr lang="uk-UA" sz="1000" i="1" dirty="0" smtClean="0">
                <a:latin typeface="Bookman Old Style" pitchFamily="18" charset="0"/>
              </a:rPr>
              <a:t>, Схід </a:t>
            </a:r>
            <a:r>
              <a:rPr lang="en-US" sz="1000" i="1" dirty="0" smtClean="0">
                <a:latin typeface="Bookman Old Style" pitchFamily="18" charset="0"/>
              </a:rPr>
              <a:t>n=390</a:t>
            </a:r>
            <a:r>
              <a:rPr lang="uk-UA" sz="1000" i="1" dirty="0" smtClean="0">
                <a:latin typeface="Bookman Old Style" pitchFamily="18" charset="0"/>
              </a:rPr>
              <a:t>,</a:t>
            </a:r>
            <a:r>
              <a:rPr lang="en-US" sz="1000" i="1" dirty="0" smtClean="0">
                <a:latin typeface="Bookman Old Style" pitchFamily="18" charset="0"/>
              </a:rPr>
              <a:t> </a:t>
            </a:r>
            <a:r>
              <a:rPr lang="uk-UA" sz="1000" i="1" dirty="0" smtClean="0">
                <a:latin typeface="Bookman Old Style" pitchFamily="18" charset="0"/>
              </a:rPr>
              <a:t>Донбас </a:t>
            </a:r>
            <a:r>
              <a:rPr lang="en-US" sz="1000" i="1" dirty="0" smtClean="0">
                <a:latin typeface="Bookman Old Style" pitchFamily="18" charset="0"/>
              </a:rPr>
              <a:t>135</a:t>
            </a:r>
            <a:r>
              <a:rPr lang="uk-UA" sz="1000" i="1" dirty="0" smtClean="0">
                <a:latin typeface="Bookman Old Style" pitchFamily="18" charset="0"/>
              </a:rPr>
              <a:t>.</a:t>
            </a:r>
            <a:endParaRPr lang="ru-RU" sz="1000" i="1" dirty="0" smtClean="0">
              <a:latin typeface="Bookman Old Style" pitchFamily="18" charset="0"/>
            </a:endParaRPr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Серед жителів України в цілому і окремих регіонів простежується виразний консенсус щодо </a:t>
            </a:r>
            <a:r>
              <a:rPr lang="uk-UA" sz="1200" b="0" i="1" dirty="0" smtClean="0">
                <a:latin typeface="Bookman Old Style" pitchFamily="18" charset="0"/>
              </a:rPr>
              <a:t>не</a:t>
            </a:r>
            <a:r>
              <a:rPr lang="uk-UA" sz="1200" b="0" dirty="0" smtClean="0">
                <a:latin typeface="Bookman Old Style" pitchFamily="18" charset="0"/>
              </a:rPr>
              <a:t>довіри судовій системі: 78.5% не довіряють судам України і лише 12% – довіряють</a:t>
            </a:r>
            <a:r>
              <a:rPr sz="1200" b="0" dirty="0" smtClean="0">
                <a:latin typeface="Bookman Old Style" pitchFamily="18" charset="0"/>
              </a:rPr>
              <a:t>.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sz="1200" b="0" dirty="0" smtClean="0">
                <a:latin typeface="Bookman Old Style" pitchFamily="18" charset="0"/>
              </a:rPr>
              <a:t>Водночас, 31% респондентів стверджують, що за останні роки їхнє ставлення погіршилося і лише 3% </a:t>
            </a:r>
            <a:r>
              <a:rPr lang="ru-RU" sz="1200" b="0" dirty="0" smtClean="0">
                <a:latin typeface="Bookman Old Style" pitchFamily="18" charset="0"/>
              </a:rPr>
              <a:t>– </a:t>
            </a:r>
            <a:r>
              <a:rPr lang="uk-UA" sz="1200" b="0" dirty="0" smtClean="0">
                <a:latin typeface="Bookman Old Style" pitchFamily="18" charset="0"/>
              </a:rPr>
              <a:t>що покращилося.</a:t>
            </a:r>
            <a:endParaRPr lang="uk-UA" sz="12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6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ІІ. </a:t>
            </a:r>
            <a:r>
              <a:rPr lang="ru-RU" dirty="0">
                <a:solidFill>
                  <a:schemeClr val="dk1"/>
                </a:solidFill>
              </a:rPr>
              <a:t>ПОІНФОРМОВАНІСТЬ І ОЦІНКА СУДОВОЇ РЕФОРМИ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332656"/>
            <a:ext cx="2736000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1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3292879" y="3597914"/>
            <a:ext cx="17831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>
                <a:latin typeface="Bookman Old Style" pitchFamily="18" charset="0"/>
              </a:rPr>
              <a:t>Знаю / чув тільки про деякі положення реформи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22.7%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82634" y="2970386"/>
            <a:ext cx="16850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>
                <a:latin typeface="Bookman Old Style" pitchFamily="18" charset="0"/>
              </a:rPr>
              <a:t>Знаю досить добре про основні положення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3.9%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ПОІНФОРМОВАНІСТЬ ПРО СУДОВУ РЕФОРМУ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3" y="2350621"/>
            <a:ext cx="3816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Чи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знаєте</a:t>
            </a:r>
            <a:r>
              <a:rPr lang="uk-UA" sz="1200" b="1" dirty="0" smtClean="0">
                <a:latin typeface="Bookman Old Style" pitchFamily="18" charset="0"/>
              </a:rPr>
              <a:t> Ви, чули що-небудь або читали про те, що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в Україні </a:t>
            </a:r>
            <a:r>
              <a:rPr lang="uk-UA" sz="1200" b="1" dirty="0" smtClean="0">
                <a:latin typeface="Bookman Old Style" pitchFamily="18" charset="0"/>
              </a:rPr>
              <a:t>протягом останніх років уже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здійснюється судова реформа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  <a:endParaRPr lang="ru-RU" sz="1000" dirty="0" smtClean="0">
              <a:latin typeface="Bookman Old Style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 rot="5400000">
            <a:off x="6326188" y="293879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ІІ. ПОІНФОРМОВАНІСТЬ І ОЦІНКА СУДОВОЇ РЕФОРМИ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8887" y="2350621"/>
            <a:ext cx="3816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На Вашу думку,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чи відбулася</a:t>
            </a:r>
            <a:r>
              <a:rPr lang="uk-UA" sz="1200" b="1" dirty="0" smtClean="0">
                <a:latin typeface="Bookman Old Style" pitchFamily="18" charset="0"/>
              </a:rPr>
              <a:t> судова реформа на сьогоднішній день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</a:p>
          <a:p>
            <a:pPr algn="ctr"/>
            <a:r>
              <a:rPr lang="uk-UA" sz="1200" i="1" dirty="0" smtClean="0">
                <a:latin typeface="Bookman Old Style" pitchFamily="18" charset="0"/>
              </a:rPr>
              <a:t>(% серед тих, хто знає про реформу)</a:t>
            </a:r>
            <a:endParaRPr lang="ru-RU" sz="1000" i="1" dirty="0" smtClean="0"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20097" y="6639163"/>
            <a:ext cx="8611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Знання – Усі респонденти, </a:t>
            </a:r>
            <a:r>
              <a:rPr lang="en-US" sz="1000" i="1" dirty="0" smtClean="0">
                <a:latin typeface="Bookman Old Style" pitchFamily="18" charset="0"/>
              </a:rPr>
              <a:t>n=</a:t>
            </a:r>
            <a:r>
              <a:rPr lang="uk-UA" sz="1000" i="1" dirty="0" smtClean="0">
                <a:latin typeface="Bookman Old Style" pitchFamily="18" charset="0"/>
              </a:rPr>
              <a:t>201</a:t>
            </a:r>
            <a:r>
              <a:rPr lang="en-US" sz="1000" i="1" dirty="0" smtClean="0">
                <a:latin typeface="Bookman Old Style" pitchFamily="18" charset="0"/>
              </a:rPr>
              <a:t>1</a:t>
            </a:r>
            <a:r>
              <a:rPr lang="uk-UA" sz="1000" i="1" dirty="0" smtClean="0">
                <a:latin typeface="Bookman Old Style" pitchFamily="18" charset="0"/>
              </a:rPr>
              <a:t>; Чи відбулася реформа – Ті, хто знають про реформу, </a:t>
            </a:r>
            <a:r>
              <a:rPr lang="en-US" sz="1000" i="1" dirty="0" smtClean="0">
                <a:latin typeface="Bookman Old Style" pitchFamily="18" charset="0"/>
              </a:rPr>
              <a:t>n=1481</a:t>
            </a:r>
            <a:r>
              <a:rPr lang="ru-RU" sz="1000" i="1" dirty="0" smtClean="0">
                <a:latin typeface="Bookman Old Style" pitchFamily="18" charset="0"/>
              </a:rPr>
              <a:t>.</a:t>
            </a:r>
          </a:p>
        </p:txBody>
      </p: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2312674325"/>
              </p:ext>
            </p:extLst>
          </p:nvPr>
        </p:nvGraphicFramePr>
        <p:xfrm>
          <a:off x="854398" y="3491571"/>
          <a:ext cx="3097207" cy="284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9" name="Прямая соединительная линия 28"/>
          <p:cNvCxnSpPr/>
          <p:nvPr/>
        </p:nvCxnSpPr>
        <p:spPr>
          <a:xfrm flipV="1">
            <a:off x="2561124" y="3427350"/>
            <a:ext cx="271727" cy="2894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2771630" y="3425136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296229" y="4061629"/>
            <a:ext cx="307582" cy="2468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542594" y="4061629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1999129" y="5993862"/>
            <a:ext cx="337876" cy="2641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799395" y="6257983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1750" y="6233537"/>
            <a:ext cx="188872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>
                <a:latin typeface="Bookman Old Style" pitchFamily="18" charset="0"/>
              </a:rPr>
              <a:t>Чув про реформу, але нічого не знаю про її положення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46.7%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1425388" y="3828547"/>
            <a:ext cx="185477" cy="3096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198759" y="3828547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622" y="3194504"/>
            <a:ext cx="1685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>
                <a:latin typeface="Bookman Old Style" pitchFamily="18" charset="0"/>
              </a:rPr>
              <a:t>Взагалі не чув, що в Україні здійснюється судова реформа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26.7%</a:t>
            </a:r>
          </a:p>
        </p:txBody>
      </p:sp>
      <p:graphicFrame>
        <p:nvGraphicFramePr>
          <p:cNvPr id="43" name="Диаграмма 42"/>
          <p:cNvGraphicFramePr/>
          <p:nvPr>
            <p:extLst>
              <p:ext uri="{D42A27DB-BD31-4B8C-83A1-F6EECF244321}">
                <p14:modId xmlns:p14="http://schemas.microsoft.com/office/powerpoint/2010/main" val="2752612310"/>
              </p:ext>
            </p:extLst>
          </p:nvPr>
        </p:nvGraphicFramePr>
        <p:xfrm>
          <a:off x="5076056" y="3491571"/>
          <a:ext cx="3097207" cy="284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717397" y="3087217"/>
            <a:ext cx="1783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>
                <a:latin typeface="Bookman Old Style" pitchFamily="18" charset="0"/>
              </a:rPr>
              <a:t>Так, уже відбулася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4.5%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6795247" y="3452031"/>
            <a:ext cx="233082" cy="3047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6967112" y="3452029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171764" y="5987262"/>
            <a:ext cx="17831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>
                <a:latin typeface="Bookman Old Style" pitchFamily="18" charset="0"/>
              </a:rPr>
              <a:t>Ні, реформа ще продовжується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69.4%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7267544" y="5805266"/>
            <a:ext cx="217985" cy="2017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7376655" y="5989041"/>
            <a:ext cx="1193604" cy="695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 flipV="1">
            <a:off x="5979460" y="3496854"/>
            <a:ext cx="233081" cy="3047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37586" y="3011434"/>
            <a:ext cx="17831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>
                <a:latin typeface="Bookman Old Style" pitchFamily="18" charset="0"/>
              </a:rPr>
              <a:t>Ні, реформа продовжується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26.1%</a:t>
            </a: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4887301" y="3478923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Простежується дуже низька поінформованість населення про поточну судову реформу: 27% респондентів сказали, що взагалі не чули, що в Україні відбувається така реформа, а 47% лише просто чули про неї і не знають деталей. Ще 23% знають про лише окремі положення і лише 4% стверджують, що досить добре поінформовані.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Серед тих, хто принаймні чув про реформу, 4.5% вважають, що вона вже завершилася, а 69% вважають, що вона ще триває (решта не змогли відповісти).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uk-UA" sz="12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66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ВИМОГИ ДО ЧИНОВНИКІВ, ЯКІ РЕАЛІЗОВУЮТЬ СУДОВУ РЕФОРМУ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3" y="2060848"/>
            <a:ext cx="3816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На Вашу думку, чи повинні чиновники, які проводять судову реформу,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відповідати критеріям доброчесності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  <a:endParaRPr lang="ru-RU" sz="1000" dirty="0" smtClean="0">
              <a:latin typeface="Bookman Old Style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 rot="5400000">
            <a:off x="6326188" y="293879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ІІ. ПОІНФОРМОВАНІСТЬ І ОЦІНКА СУДОВОЇ РЕФОРМИ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9993" y="1909281"/>
            <a:ext cx="41053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Чи повинні чиновники, які проводять реформу,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публічно проходити аналогічну процедуру з перевірки</a:t>
            </a:r>
            <a:r>
              <a:rPr lang="uk-UA" sz="1200" b="1" dirty="0" smtClean="0">
                <a:latin typeface="Bookman Old Style" pitchFamily="18" charset="0"/>
              </a:rPr>
              <a:t> їхніх морально-етичних, професійних якостей і матеріального стану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</a:p>
        </p:txBody>
      </p: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2626948326"/>
              </p:ext>
            </p:extLst>
          </p:nvPr>
        </p:nvGraphicFramePr>
        <p:xfrm>
          <a:off x="794255" y="3117386"/>
          <a:ext cx="3097207" cy="284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187934" y="4654297"/>
            <a:ext cx="12536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Важко сказати</a:t>
            </a:r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 </a:t>
            </a:r>
            <a:endParaRPr lang="uk-UA" sz="1100" dirty="0" smtClean="0">
              <a:latin typeface="Bookman Old Style" pitchFamily="18" charset="0"/>
              <a:cs typeface="Arial" pitchFamily="34" charset="0"/>
            </a:endParaRPr>
          </a:p>
          <a:p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/ </a:t>
            </a:r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відмова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799383"/>
            <a:ext cx="476672" cy="476672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187934" y="3897813"/>
            <a:ext cx="813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Так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177625"/>
            <a:ext cx="476672" cy="476672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4187934" y="4276055"/>
            <a:ext cx="813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Ні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6" name="Диаграмма 55"/>
          <p:cNvGraphicFramePr/>
          <p:nvPr>
            <p:extLst>
              <p:ext uri="{D42A27DB-BD31-4B8C-83A1-F6EECF244321}">
                <p14:modId xmlns:p14="http://schemas.microsoft.com/office/powerpoint/2010/main" val="2057508833"/>
              </p:ext>
            </p:extLst>
          </p:nvPr>
        </p:nvGraphicFramePr>
        <p:xfrm>
          <a:off x="5076056" y="3117386"/>
          <a:ext cx="3097207" cy="284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20097" y="6639163"/>
            <a:ext cx="8611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Усі респонденти, </a:t>
            </a:r>
            <a:r>
              <a:rPr lang="en-US" sz="1000" i="1" dirty="0" smtClean="0">
                <a:latin typeface="Bookman Old Style" pitchFamily="18" charset="0"/>
              </a:rPr>
              <a:t>n=</a:t>
            </a:r>
            <a:r>
              <a:rPr lang="uk-UA" sz="1000" i="1" dirty="0" smtClean="0">
                <a:latin typeface="Bookman Old Style" pitchFamily="18" charset="0"/>
              </a:rPr>
              <a:t>201</a:t>
            </a:r>
            <a:r>
              <a:rPr lang="en-US" sz="1000" i="1" dirty="0" smtClean="0">
                <a:latin typeface="Bookman Old Style" pitchFamily="18" charset="0"/>
              </a:rPr>
              <a:t>1</a:t>
            </a:r>
            <a:r>
              <a:rPr lang="ru-RU" sz="1000" i="1" dirty="0" smtClean="0">
                <a:latin typeface="Bookman Old Style" pitchFamily="18" charset="0"/>
              </a:rPr>
              <a:t>.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738936"/>
            <a:ext cx="230941" cy="230941"/>
          </a:xfrm>
          <a:prstGeom prst="rect">
            <a:avLst/>
          </a:prstGeom>
        </p:spPr>
      </p:pic>
      <p:sp>
        <p:nvSpPr>
          <p:cNvPr id="20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Практично всі респонденти вважають, що ті, хто реалізовують реформу, мають відповідати критеріям доброчесності і публічно </a:t>
            </a:r>
            <a:r>
              <a:rPr lang="uk-UA" sz="1200" b="0" dirty="0">
                <a:latin typeface="Bookman Old Style" pitchFamily="18" charset="0"/>
              </a:rPr>
              <a:t>проходити процедуру з перевірки їхніх морально-етичних, професійних якостей і матеріального стану.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uk-UA" sz="12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7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ОЦІНКА ЕФЕКТИВНОСТІ ОКРЕМИХ ЗАХОДІВ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3" y="2060848"/>
            <a:ext cx="38164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Зарплата судів вищих рівнів, наприклад, Верховного суду, становить близько 200-250 тис. грн. Потрібно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підняти зарплати суддів районного суду до цього ж рівня, оскільки це дозволить знизити корупцію</a:t>
            </a:r>
            <a:r>
              <a:rPr lang="ru-RU" sz="1200" b="1" dirty="0" smtClean="0">
                <a:latin typeface="Bookman Old Style" pitchFamily="18" charset="0"/>
              </a:rPr>
              <a:t>.</a:t>
            </a:r>
            <a:endParaRPr lang="ru-RU" sz="1000" dirty="0" smtClean="0">
              <a:latin typeface="Bookman Old Style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 rot="5400000">
            <a:off x="6326188" y="293879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ІІ. ПОІНФОРМОВАНІСТЬ І ОЦІНКА СУДОВОЇ РЕФОРМИ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9993" y="2165955"/>
            <a:ext cx="4105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>
                <a:latin typeface="Bookman Old Style" pitchFamily="18" charset="0"/>
              </a:rPr>
              <a:t>Якщо </a:t>
            </a:r>
            <a:r>
              <a:rPr lang="uk-UA" sz="1200" b="1" dirty="0">
                <a:solidFill>
                  <a:schemeClr val="accent2"/>
                </a:solidFill>
                <a:latin typeface="Bookman Old Style" pitchFamily="18" charset="0"/>
              </a:rPr>
              <a:t>зробити посаду судді виборною </a:t>
            </a:r>
            <a:r>
              <a:rPr lang="uk-UA" sz="1200" b="1" dirty="0">
                <a:latin typeface="Bookman Old Style" pitchFamily="18" charset="0"/>
              </a:rPr>
              <a:t>і звичайні жителі зможуть самі його вибирати, це полегшить доступ до правосуддя і </a:t>
            </a:r>
            <a:r>
              <a:rPr lang="uk-UA" sz="1200" b="1" dirty="0">
                <a:solidFill>
                  <a:schemeClr val="accent2"/>
                </a:solidFill>
                <a:latin typeface="Bookman Old Style" pitchFamily="18" charset="0"/>
              </a:rPr>
              <a:t>зменшить корупцію </a:t>
            </a:r>
            <a:r>
              <a:rPr lang="uk-UA" sz="1200" b="1" dirty="0">
                <a:latin typeface="Bookman Old Style" pitchFamily="18" charset="0"/>
              </a:rPr>
              <a:t>серед </a:t>
            </a:r>
            <a:r>
              <a:rPr lang="uk-UA" sz="1200" b="1" dirty="0" smtClean="0">
                <a:latin typeface="Bookman Old Style" pitchFamily="18" charset="0"/>
              </a:rPr>
              <a:t>суддів</a:t>
            </a:r>
            <a:r>
              <a:rPr lang="ru-RU" sz="1200" b="1" dirty="0">
                <a:latin typeface="Bookman Old Style" pitchFamily="18" charset="0"/>
              </a:rPr>
              <a:t>.</a:t>
            </a:r>
            <a:endParaRPr lang="ru-RU" sz="1200" b="1" dirty="0" smtClean="0">
              <a:latin typeface="Bookman Old Style" pitchFamily="18" charset="0"/>
            </a:endParaRPr>
          </a:p>
        </p:txBody>
      </p: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2073194797"/>
              </p:ext>
            </p:extLst>
          </p:nvPr>
        </p:nvGraphicFramePr>
        <p:xfrm>
          <a:off x="794255" y="3117386"/>
          <a:ext cx="3097207" cy="284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187934" y="4654297"/>
            <a:ext cx="12536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Важко сказати</a:t>
            </a:r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 </a:t>
            </a:r>
            <a:endParaRPr lang="uk-UA" sz="1100" dirty="0" smtClean="0">
              <a:latin typeface="Bookman Old Style" pitchFamily="18" charset="0"/>
              <a:cs typeface="Arial" pitchFamily="34" charset="0"/>
            </a:endParaRPr>
          </a:p>
          <a:p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/ </a:t>
            </a:r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відмова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738936"/>
            <a:ext cx="230941" cy="230941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799383"/>
            <a:ext cx="476672" cy="476672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187934" y="3897813"/>
            <a:ext cx="813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Згоден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177625"/>
            <a:ext cx="476672" cy="476672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4187934" y="4276055"/>
            <a:ext cx="9667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Не згоден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6" name="Диаграмма 55"/>
          <p:cNvGraphicFramePr/>
          <p:nvPr>
            <p:extLst>
              <p:ext uri="{D42A27DB-BD31-4B8C-83A1-F6EECF244321}">
                <p14:modId xmlns:p14="http://schemas.microsoft.com/office/powerpoint/2010/main" val="526239474"/>
              </p:ext>
            </p:extLst>
          </p:nvPr>
        </p:nvGraphicFramePr>
        <p:xfrm>
          <a:off x="5076056" y="3117386"/>
          <a:ext cx="3097207" cy="284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20097" y="6639163"/>
            <a:ext cx="8611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Усі респонденти, </a:t>
            </a:r>
            <a:r>
              <a:rPr lang="en-US" sz="1000" i="1" dirty="0" smtClean="0">
                <a:latin typeface="Bookman Old Style" pitchFamily="18" charset="0"/>
              </a:rPr>
              <a:t>n=</a:t>
            </a:r>
            <a:r>
              <a:rPr lang="uk-UA" sz="1000" i="1" dirty="0" smtClean="0">
                <a:latin typeface="Bookman Old Style" pitchFamily="18" charset="0"/>
              </a:rPr>
              <a:t>201</a:t>
            </a:r>
            <a:r>
              <a:rPr lang="en-US" sz="1000" i="1" dirty="0" smtClean="0">
                <a:latin typeface="Bookman Old Style" pitchFamily="18" charset="0"/>
              </a:rPr>
              <a:t>1</a:t>
            </a:r>
            <a:r>
              <a:rPr lang="ru-RU" sz="1000" i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19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Лише 12% </a:t>
            </a:r>
            <a:r>
              <a:rPr lang="uk-UA" sz="1200" b="0" dirty="0">
                <a:latin typeface="Bookman Old Style" pitchFamily="18" charset="0"/>
              </a:rPr>
              <a:t>пропозицію підняти зарплату районних суддів до рівня Верховного </a:t>
            </a:r>
            <a:r>
              <a:rPr lang="ru-RU" sz="1200" b="0" dirty="0">
                <a:latin typeface="Bookman Old Style" pitchFamily="18" charset="0"/>
              </a:rPr>
              <a:t>суду</a:t>
            </a:r>
            <a:r>
              <a:rPr lang="uk-UA" sz="1200" b="0" dirty="0">
                <a:latin typeface="Bookman Old Style" pitchFamily="18" charset="0"/>
              </a:rPr>
              <a:t> .</a:t>
            </a:r>
            <a:endParaRPr lang="uk-UA" sz="1200" b="0" dirty="0" smtClean="0">
              <a:latin typeface="Bookman Old Style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Водночас, 57% погоджуються з думкою, що виборність посади судді сприятиме зниженню корупції і полегшить доступ до правосуддя (не погоджуються – 23%).</a:t>
            </a:r>
            <a:endParaRPr lang="uk-UA" sz="1200" b="0" dirty="0">
              <a:latin typeface="Bookman Old Style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uk-UA" sz="12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ОЧІКУВАННЯ ВІД </a:t>
            </a:r>
            <a:r>
              <a:rPr lang="en-US" dirty="0" smtClean="0"/>
              <a:t>VS.</a:t>
            </a:r>
            <a:r>
              <a:rPr lang="uk-UA" dirty="0" smtClean="0"/>
              <a:t> </a:t>
            </a:r>
            <a:r>
              <a:rPr lang="uk-UA" dirty="0"/>
              <a:t>ОЦІНКА РЕАЛІЗАЦІЇ РЕФОРМИ 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ТІ, ХТО ЗНАЮТЬ ПРО РЕФОРМУ</a:t>
            </a:r>
            <a:endParaRPr lang="ru-RU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 rot="5400000">
            <a:off x="6326188" y="293879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ІІ. ПОІНФОРМОВАНІСТЬ І ОЦІНКА СУДОВОЇ РЕФОРМИ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880942"/>
              </p:ext>
            </p:extLst>
          </p:nvPr>
        </p:nvGraphicFramePr>
        <p:xfrm>
          <a:off x="323528" y="2680653"/>
          <a:ext cx="7992888" cy="3773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Позбавити суддів недоторканності і привілеїв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Майнова відповідальність за незаконні рішення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Покращення доступу до правосуддя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Скорочення термінів розгляду справ в судах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Впровадження перевірки суддів на детекторі брехні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Швидкість виконання судових рішень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Звільнення частини суддів, переатестація суддів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Впровадження виборності суддів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Конкурсний відбір кандидатів на посаду судді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5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Повне звільнення всіх суддів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5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Покращення матеріально-технічного стану судів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Істотне підвищення рівня заробітної плати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Інше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538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Важко сказати / Відмова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0215928"/>
              </p:ext>
            </p:extLst>
          </p:nvPr>
        </p:nvGraphicFramePr>
        <p:xfrm>
          <a:off x="4190163" y="2662718"/>
          <a:ext cx="4209766" cy="3787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7316" y="2103239"/>
            <a:ext cx="8064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А які зміни в судовій системі України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Ви очікували </a:t>
            </a:r>
            <a:r>
              <a:rPr lang="uk-UA" sz="1200" b="1" dirty="0" smtClean="0">
                <a:latin typeface="Bookman Old Style" pitchFamily="18" charset="0"/>
              </a:rPr>
              <a:t>б побачити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в результаті успішного </a:t>
            </a:r>
            <a:r>
              <a:rPr lang="uk-UA" sz="1200" b="1" dirty="0" smtClean="0">
                <a:latin typeface="Bookman Old Style" pitchFamily="18" charset="0"/>
              </a:rPr>
              <a:t>проведення судової реформи?</a:t>
            </a:r>
            <a:endParaRPr lang="ru-RU" sz="1000" dirty="0" smtClean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0097" y="6639163"/>
            <a:ext cx="8611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Усі респонденти, </a:t>
            </a:r>
            <a:r>
              <a:rPr lang="en-US" sz="1000" i="1" dirty="0" smtClean="0">
                <a:latin typeface="Bookman Old Style" pitchFamily="18" charset="0"/>
              </a:rPr>
              <a:t>n=</a:t>
            </a:r>
            <a:r>
              <a:rPr lang="uk-UA" sz="1000" i="1" dirty="0" smtClean="0">
                <a:latin typeface="Bookman Old Style" pitchFamily="18" charset="0"/>
              </a:rPr>
              <a:t>201</a:t>
            </a:r>
            <a:r>
              <a:rPr lang="en-US" sz="1000" i="1" dirty="0" smtClean="0">
                <a:latin typeface="Bookman Old Style" pitchFamily="18" charset="0"/>
              </a:rPr>
              <a:t>1</a:t>
            </a:r>
            <a:r>
              <a:rPr lang="ru-RU" sz="1000" i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В першу чергу українці очікують від судової реформи позбавлення суддів недоторканності і привілеїв, запровадження їхньої майнової відповідальності, покращення доступу до правосуддя, скорочення термінів розгляду справ, упровадження перевірки суддів на детекторі брехні,  швидкості виконання рішень і звільнення частини суддів.</a:t>
            </a:r>
            <a:endParaRPr lang="uk-UA" sz="1200" b="0" dirty="0">
              <a:latin typeface="Bookman Old Style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uk-UA" sz="12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5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ОЧІКУВАННЯ ВІД </a:t>
            </a:r>
            <a:r>
              <a:rPr lang="en-US" dirty="0" smtClean="0"/>
              <a:t>VS.</a:t>
            </a:r>
            <a:r>
              <a:rPr lang="uk-UA" dirty="0" smtClean="0"/>
              <a:t> </a:t>
            </a:r>
            <a:r>
              <a:rPr lang="uk-UA" dirty="0"/>
              <a:t>ОЦІНКА РЕАЛІЗАЦІЇ РЕФОРМИ 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ТІ, ХТО ЗНАЮТЬ ПРО РЕФОРМУ</a:t>
            </a:r>
            <a:endParaRPr lang="ru-RU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 rot="5400000">
            <a:off x="6326188" y="293879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ІІ. ПОІНФОРМОВАНІСТЬ І ОЦІНКА СУДОВОЇ РЕФОРМИ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81928"/>
              </p:ext>
            </p:extLst>
          </p:nvPr>
        </p:nvGraphicFramePr>
        <p:xfrm>
          <a:off x="323528" y="2492195"/>
          <a:ext cx="7992888" cy="4043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Позбавити суддів недоторканності і привілеїв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Майнова відповідальність за незаконні рішення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Покращення доступу до правосуддя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Впровадження перевірки суддів на детекторі брехні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Скорочення термінів розгляду справ в судах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Швидкість виконання судових рішень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Звільнення частини суддів, переатестація суддів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Впровадження виборності суддів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Конкурсний відбір кандидатів на посаду судді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5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Повне звільнення всіх суддів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5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Покращення матеріально-технічного стану судів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Істотне підвищення рівня заробітної плати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Інше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Нічого не було реалізовано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538"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Важко сказати / Відмова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86612317"/>
              </p:ext>
            </p:extLst>
          </p:nvPr>
        </p:nvGraphicFramePr>
        <p:xfrm>
          <a:off x="4190163" y="2537012"/>
          <a:ext cx="4209766" cy="3998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7316" y="1800871"/>
            <a:ext cx="806489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А які зміни в судовій системі України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Ви очікували </a:t>
            </a:r>
            <a:r>
              <a:rPr lang="uk-UA" sz="1200" b="1" dirty="0" smtClean="0">
                <a:latin typeface="Bookman Old Style" pitchFamily="18" charset="0"/>
              </a:rPr>
              <a:t>б побачити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в результаті успішного </a:t>
            </a:r>
            <a:r>
              <a:rPr lang="uk-UA" sz="1200" b="1" dirty="0" smtClean="0">
                <a:latin typeface="Bookman Old Style" pitchFamily="18" charset="0"/>
              </a:rPr>
              <a:t>проведення судової реформи? / А що з перерахованого, на Вашу думку,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уже реалізовано / буде реалізовано</a:t>
            </a:r>
            <a:r>
              <a:rPr lang="uk-UA" sz="1200" b="1" dirty="0" smtClean="0">
                <a:latin typeface="Bookman Old Style" pitchFamily="18" charset="0"/>
              </a:rPr>
              <a:t> після завершення судової реформи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  <a:endParaRPr lang="ru-RU" sz="1200" b="1" dirty="0">
              <a:latin typeface="Bookman Old Style" pitchFamily="18" charset="0"/>
            </a:endParaRPr>
          </a:p>
          <a:p>
            <a:pPr algn="ctr"/>
            <a:endParaRPr lang="ru-RU" sz="1000" dirty="0" smtClean="0"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0097" y="6639163"/>
            <a:ext cx="8611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Ті, хто знають про реформу, </a:t>
            </a:r>
            <a:r>
              <a:rPr lang="en-US" sz="1000" i="1" dirty="0" smtClean="0">
                <a:latin typeface="Bookman Old Style" pitchFamily="18" charset="0"/>
              </a:rPr>
              <a:t>n=1481</a:t>
            </a:r>
            <a:r>
              <a:rPr lang="ru-RU" sz="1000" i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Серед тих, хто принаймні чув про реформу, 44% бачать певний результат. Найчастіше респонденти говорили про істотне підвищення рівня зарплати (24%) і звільнення частини суддів (20%).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Водночас, 34% вважають, що взагалі нічого не було реалізовано.</a:t>
            </a:r>
            <a:endParaRPr lang="uk-UA" sz="1200" b="0" dirty="0">
              <a:latin typeface="Bookman Old Style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uk-UA" sz="12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6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ОЦІНКА УСПІШНОСТІ СУДОВОЇ РЕФОРМИ</a:t>
            </a:r>
            <a:endParaRPr lang="ru-RU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 rot="5400000">
            <a:off x="6326188" y="293879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ІІ. ПОІНФОРМОВАНІСТЬ І ОЦІНКА СУДОВОЇ РЕФОРМИ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75966" y="2312694"/>
            <a:ext cx="1685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>
                <a:latin typeface="Bookman Old Style" pitchFamily="18" charset="0"/>
              </a:rPr>
              <a:t>Повністю успішно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0.9%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3" y="1844824"/>
            <a:ext cx="77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Bookman Old Style" pitchFamily="18" charset="0"/>
              </a:rPr>
              <a:t>Як Ви </a:t>
            </a:r>
            <a:r>
              <a:rPr lang="uk-UA" sz="1200" b="1" dirty="0" smtClean="0">
                <a:latin typeface="Bookman Old Style" pitchFamily="18" charset="0"/>
              </a:rPr>
              <a:t>вважаєте,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вона пройшла успішно / </a:t>
            </a:r>
            <a:r>
              <a:rPr lang="uk-UA" sz="1200" b="1" dirty="0" err="1" smtClean="0">
                <a:solidFill>
                  <a:schemeClr val="accent2"/>
                </a:solidFill>
                <a:latin typeface="Bookman Old Style" pitchFamily="18" charset="0"/>
              </a:rPr>
              <a:t>успішно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 реалізовується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</a:p>
          <a:p>
            <a:pPr algn="ctr"/>
            <a:r>
              <a:rPr lang="uk-UA" sz="1200" i="1" dirty="0">
                <a:latin typeface="Bookman Old Style" pitchFamily="18" charset="0"/>
              </a:rPr>
              <a:t>(% серед тих, хто знає про реформу)</a:t>
            </a:r>
            <a:endParaRPr lang="ru-RU" sz="1200" dirty="0" smtClean="0">
              <a:latin typeface="Bookman Old Style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98433991"/>
              </p:ext>
            </p:extLst>
          </p:nvPr>
        </p:nvGraphicFramePr>
        <p:xfrm>
          <a:off x="2456740" y="2780928"/>
          <a:ext cx="4104456" cy="3244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flipH="1" flipV="1">
            <a:off x="4320988" y="2680447"/>
            <a:ext cx="245725" cy="3072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154608" y="2678079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26106" y="2358106"/>
            <a:ext cx="16850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>
                <a:latin typeface="Bookman Old Style" pitchFamily="18" charset="0"/>
              </a:rPr>
              <a:t>У цілому, успішно, хоча є деякі негативні аспекти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10.2%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5005984" y="2859741"/>
            <a:ext cx="363875" cy="3251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283450" y="2848207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768614" y="3908612"/>
            <a:ext cx="497715" cy="1336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144062" y="3897078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13612" y="3286725"/>
            <a:ext cx="1685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>
                <a:latin typeface="Bookman Old Style" pitchFamily="18" charset="0"/>
              </a:rPr>
              <a:t>У цілому, </a:t>
            </a:r>
            <a:r>
              <a:rPr lang="uk-UA" sz="900" dirty="0" err="1" smtClean="0">
                <a:latin typeface="Bookman Old Style" pitchFamily="18" charset="0"/>
              </a:rPr>
              <a:t>неуспішно</a:t>
            </a:r>
            <a:r>
              <a:rPr lang="uk-UA" sz="900" dirty="0" smtClean="0">
                <a:latin typeface="Bookman Old Style" pitchFamily="18" charset="0"/>
              </a:rPr>
              <a:t>, хоча є деякі позитивні аспекти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23.7%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3275856" y="5264609"/>
            <a:ext cx="300856" cy="25262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060607" y="5522885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72808" y="5536323"/>
            <a:ext cx="16850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>
                <a:latin typeface="Bookman Old Style" pitchFamily="18" charset="0"/>
              </a:rPr>
              <a:t>Зовсім </a:t>
            </a:r>
            <a:r>
              <a:rPr lang="uk-UA" sz="900" dirty="0" err="1">
                <a:latin typeface="Bookman Old Style" pitchFamily="18" charset="0"/>
              </a:rPr>
              <a:t>неуспішно</a:t>
            </a:r>
            <a:r>
              <a:rPr lang="uk-UA" sz="900" dirty="0">
                <a:latin typeface="Bookman Old Style" pitchFamily="18" charset="0"/>
              </a:rPr>
              <a:t> \ реформа провалена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44%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3299012" y="3227294"/>
            <a:ext cx="272620" cy="1907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078843" y="3224926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878830" y="3212976"/>
            <a:ext cx="16850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>
                <a:latin typeface="Bookman Old Style" pitchFamily="18" charset="0"/>
              </a:rPr>
              <a:t>Важко сказати / Відмова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21.2%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20097" y="6639163"/>
            <a:ext cx="8611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Ті, хто знають про реформу, </a:t>
            </a:r>
            <a:r>
              <a:rPr lang="en-US" sz="1000" i="1" dirty="0" smtClean="0">
                <a:latin typeface="Bookman Old Style" pitchFamily="18" charset="0"/>
              </a:rPr>
              <a:t>n=1481</a:t>
            </a:r>
            <a:r>
              <a:rPr lang="ru-RU" sz="1000" i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У цілому успішною вважають реформу 11% тих, хто про неї принаймні чув. Ще 24% вважають її у цілому неуспішною, хоча і побачили окремі позитивні наслідки. А 44% вважають її зовсім неуспішною.</a:t>
            </a:r>
            <a:endParaRPr lang="uk-UA" sz="1200" b="0" dirty="0">
              <a:latin typeface="Bookman Old Style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uk-UA" sz="12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5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ОЦІНКА УСПІШНОСТІ СУДОВОЇ РЕФОРМИ:</a:t>
            </a:r>
            <a:br>
              <a:rPr lang="uk-UA" dirty="0" smtClean="0"/>
            </a:br>
            <a:r>
              <a:rPr lang="uk-UA" dirty="0" smtClean="0"/>
              <a:t>ЗАЛЕЖНО ВІД РІВНЯ ПОІНФОРМОВАНОСТІ</a:t>
            </a:r>
            <a:endParaRPr lang="ru-RU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 rot="5400000">
            <a:off x="6326188" y="293879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ІІ. ПОІНФОРМОВАНІСТЬ І ОЦІНКА СУДОВОЇ РЕФОРМИ</a:t>
            </a:r>
          </a:p>
        </p:txBody>
      </p:sp>
      <p:graphicFrame>
        <p:nvGraphicFramePr>
          <p:cNvPr id="24" name="Объект 13"/>
          <p:cNvGraphicFramePr/>
          <p:nvPr>
            <p:extLst>
              <p:ext uri="{D42A27DB-BD31-4B8C-83A1-F6EECF244321}">
                <p14:modId xmlns:p14="http://schemas.microsoft.com/office/powerpoint/2010/main" val="2875070299"/>
              </p:ext>
            </p:extLst>
          </p:nvPr>
        </p:nvGraphicFramePr>
        <p:xfrm>
          <a:off x="566737" y="2348880"/>
          <a:ext cx="7560840" cy="4056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3" y="1844824"/>
            <a:ext cx="77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Bookman Old Style" pitchFamily="18" charset="0"/>
              </a:rPr>
              <a:t>Як Ви </a:t>
            </a:r>
            <a:r>
              <a:rPr lang="uk-UA" sz="1200" b="1" dirty="0" smtClean="0">
                <a:latin typeface="Bookman Old Style" pitchFamily="18" charset="0"/>
              </a:rPr>
              <a:t>вважаєте,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вона</a:t>
            </a:r>
            <a:r>
              <a:rPr lang="uk-UA" sz="1200" b="1" dirty="0" smtClean="0">
                <a:latin typeface="Bookman Old Style" pitchFamily="18" charset="0"/>
              </a:rPr>
              <a:t>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пройшла успішно / </a:t>
            </a:r>
            <a:r>
              <a:rPr lang="uk-UA" sz="1200" b="1" dirty="0" err="1" smtClean="0">
                <a:solidFill>
                  <a:schemeClr val="accent2"/>
                </a:solidFill>
                <a:latin typeface="Bookman Old Style" pitchFamily="18" charset="0"/>
              </a:rPr>
              <a:t>успішно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 реалізовується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</a:p>
          <a:p>
            <a:pPr algn="ctr"/>
            <a:r>
              <a:rPr lang="uk-UA" sz="1200" i="1" dirty="0">
                <a:latin typeface="Bookman Old Style" pitchFamily="18" charset="0"/>
              </a:rPr>
              <a:t>(% серед тих, хто знає про реформу)</a:t>
            </a:r>
            <a:endParaRPr lang="ru-RU" sz="1200" dirty="0" smtClean="0"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0097" y="6525344"/>
            <a:ext cx="8611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Знають досить добре, </a:t>
            </a:r>
            <a:r>
              <a:rPr lang="en-US" sz="1000" i="1" dirty="0" smtClean="0">
                <a:latin typeface="Bookman Old Style" pitchFamily="18" charset="0"/>
              </a:rPr>
              <a:t>n=</a:t>
            </a:r>
            <a:r>
              <a:rPr lang="uk-UA" sz="1000" i="1" dirty="0" smtClean="0">
                <a:latin typeface="Bookman Old Style" pitchFamily="18" charset="0"/>
              </a:rPr>
              <a:t>79, </a:t>
            </a:r>
            <a:r>
              <a:rPr lang="uk-UA" sz="1000" i="1" dirty="0">
                <a:latin typeface="Bookman Old Style" pitchFamily="18" charset="0"/>
              </a:rPr>
              <a:t>Знають </a:t>
            </a:r>
            <a:r>
              <a:rPr lang="uk-UA" sz="1000" i="1" dirty="0" smtClean="0">
                <a:latin typeface="Bookman Old Style" pitchFamily="18" charset="0"/>
              </a:rPr>
              <a:t>тільки про окремі положення, </a:t>
            </a:r>
            <a:r>
              <a:rPr lang="en-US" sz="1000" i="1" dirty="0" smtClean="0">
                <a:latin typeface="Bookman Old Style" pitchFamily="18" charset="0"/>
              </a:rPr>
              <a:t>n=</a:t>
            </a:r>
            <a:r>
              <a:rPr lang="uk-UA" sz="1000" i="1" dirty="0" smtClean="0">
                <a:latin typeface="Bookman Old Style" pitchFamily="18" charset="0"/>
              </a:rPr>
              <a:t>448, Чули про реформу, але нічого не знають, </a:t>
            </a:r>
            <a:r>
              <a:rPr lang="en-US" sz="1000" i="1" dirty="0" smtClean="0">
                <a:latin typeface="Bookman Old Style" pitchFamily="18" charset="0"/>
              </a:rPr>
              <a:t>n=</a:t>
            </a:r>
            <a:r>
              <a:rPr lang="uk-UA" sz="1000" i="1" dirty="0" smtClean="0">
                <a:latin typeface="Bookman Old Style" pitchFamily="18" charset="0"/>
              </a:rPr>
              <a:t>954</a:t>
            </a:r>
            <a:r>
              <a:rPr lang="ru-RU" sz="1000" i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Хоча є тенденція до більш позитивних оцінок серед краще поінформованих респондентів, але навіть серед найбільш обізнаних респондентів переважають негативні оцінки.</a:t>
            </a:r>
            <a:endParaRPr lang="uk-UA" sz="1200" b="0" dirty="0">
              <a:latin typeface="Bookman Old Style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uk-UA" sz="12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18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ПРИЧИНИ НЕУСПІШНОСТІ РЕАЛІЗАЦІЇ СУДОВОЇ РЕФОРМИ</a:t>
            </a:r>
            <a:endParaRPr lang="ru-RU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 rot="5400000">
            <a:off x="6326188" y="293879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ІІ. ПОІНФОРМОВАНІСТЬ І ОЦІНКА СУДОВОЇ РЕФОРМИ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3" y="1916832"/>
            <a:ext cx="3816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Як Ви думаєте, що є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головною причиною неуспішності</a:t>
            </a:r>
            <a:r>
              <a:rPr lang="uk-UA" sz="1200" b="1" dirty="0" smtClean="0">
                <a:latin typeface="Bookman Old Style" pitchFamily="18" charset="0"/>
              </a:rPr>
              <a:t> судової реформи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</a:p>
          <a:p>
            <a:pPr algn="ctr"/>
            <a:r>
              <a:rPr lang="uk-UA" sz="1200" i="1" dirty="0" smtClean="0">
                <a:latin typeface="Bookman Old Style" pitchFamily="18" charset="0"/>
              </a:rPr>
              <a:t>(% серед тих, хто вважає неуспішною судову реформу)</a:t>
            </a:r>
            <a:endParaRPr lang="ru-RU" sz="1200" i="1" dirty="0" smtClean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3" y="1844824"/>
            <a:ext cx="41053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Bookman Old Style" pitchFamily="18" charset="0"/>
              </a:rPr>
              <a:t>«</a:t>
            </a:r>
            <a:r>
              <a:rPr lang="uk-UA" sz="1200" b="1" dirty="0" smtClean="0">
                <a:latin typeface="Bookman Old Style" pitchFamily="18" charset="0"/>
              </a:rPr>
              <a:t>Судова реформа не була успішно реалізована через прагнення окремих чиновників, які її проводили, до особистого збагачення</a:t>
            </a:r>
            <a:r>
              <a:rPr lang="ru-RU" sz="1200" b="1" dirty="0" smtClean="0">
                <a:latin typeface="Bookman Old Style" pitchFamily="18" charset="0"/>
              </a:rPr>
              <a:t>»?</a:t>
            </a:r>
          </a:p>
          <a:p>
            <a:pPr algn="ctr"/>
            <a:r>
              <a:rPr lang="uk-UA" sz="1200" i="1" dirty="0">
                <a:latin typeface="Bookman Old Style" pitchFamily="18" charset="0"/>
              </a:rPr>
              <a:t>(% серед тих, хто вважає неуспішною судову реформу</a:t>
            </a:r>
            <a:r>
              <a:rPr lang="uk-UA" sz="1200" i="1" dirty="0" smtClean="0">
                <a:latin typeface="Bookman Old Style" pitchFamily="18" charset="0"/>
              </a:rPr>
              <a:t>)</a:t>
            </a:r>
            <a:endParaRPr lang="ru-RU" sz="1200" i="1" dirty="0">
              <a:latin typeface="Bookman Old Style" pitchFamily="18" charset="0"/>
            </a:endParaRPr>
          </a:p>
        </p:txBody>
      </p:sp>
      <p:graphicFrame>
        <p:nvGraphicFramePr>
          <p:cNvPr id="8" name="Объект 19"/>
          <p:cNvGraphicFramePr/>
          <p:nvPr>
            <p:extLst>
              <p:ext uri="{D42A27DB-BD31-4B8C-83A1-F6EECF244321}">
                <p14:modId xmlns:p14="http://schemas.microsoft.com/office/powerpoint/2010/main" val="1299494293"/>
              </p:ext>
            </p:extLst>
          </p:nvPr>
        </p:nvGraphicFramePr>
        <p:xfrm>
          <a:off x="252003" y="2694380"/>
          <a:ext cx="4311759" cy="3790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52285884"/>
              </p:ext>
            </p:extLst>
          </p:nvPr>
        </p:nvGraphicFramePr>
        <p:xfrm>
          <a:off x="5030990" y="3309682"/>
          <a:ext cx="3097207" cy="284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450018" y="2878795"/>
            <a:ext cx="12536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Важко сказати</a:t>
            </a:r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 </a:t>
            </a:r>
            <a:endParaRPr lang="uk-UA" sz="1100" dirty="0" smtClean="0">
              <a:latin typeface="Bookman Old Style" pitchFamily="18" charset="0"/>
              <a:cs typeface="Arial" pitchFamily="34" charset="0"/>
            </a:endParaRPr>
          </a:p>
          <a:p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/ </a:t>
            </a:r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відмова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546" y="2963434"/>
            <a:ext cx="230941" cy="23094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170" y="2823955"/>
            <a:ext cx="476672" cy="4766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76184" y="2922385"/>
            <a:ext cx="813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Згоден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155" y="2823955"/>
            <a:ext cx="476672" cy="47667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160169" y="2922385"/>
            <a:ext cx="9667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Не згоден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0097" y="6639163"/>
            <a:ext cx="8611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Ті, хто вважає неуспішною реформу, </a:t>
            </a:r>
            <a:r>
              <a:rPr lang="en-US" sz="1000" i="1" dirty="0" smtClean="0">
                <a:latin typeface="Bookman Old Style" pitchFamily="18" charset="0"/>
              </a:rPr>
              <a:t>n=1</a:t>
            </a:r>
            <a:r>
              <a:rPr lang="uk-UA" sz="1000" i="1" dirty="0" smtClean="0">
                <a:latin typeface="Bookman Old Style" pitchFamily="18" charset="0"/>
              </a:rPr>
              <a:t>003</a:t>
            </a:r>
            <a:r>
              <a:rPr lang="ru-RU" sz="1000" i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Ті, хто негативно оцінив реформу, убачають в першу чергу проблему в корупції. Серед загалом різних факторів 45% вважають головною причиною корупцію в системі органів державної влади. А 87% респондентів погоджуються з думкою, що до неуспішної реалізації призвело бажання окремих чиновників до особистого збагачення.</a:t>
            </a:r>
            <a:endParaRPr lang="uk-UA" sz="1200" b="0" dirty="0">
              <a:latin typeface="Bookman Old Style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uk-UA" sz="12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28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 rot="5400000">
            <a:off x="6326188" y="3046412"/>
            <a:ext cx="502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latin typeface="Bookman Old Style" pitchFamily="18" charset="0"/>
              </a:rPr>
              <a:t>ЗМІСТ</a:t>
            </a:r>
            <a:endParaRPr lang="ru-RU" sz="1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749400"/>
              </p:ext>
            </p:extLst>
          </p:nvPr>
        </p:nvGraphicFramePr>
        <p:xfrm>
          <a:off x="899592" y="1484784"/>
          <a:ext cx="7056784" cy="41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54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13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092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</a:rPr>
                        <a:t>Розділ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</a:rPr>
                        <a:t>№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294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itchFamily="18" charset="0"/>
                        </a:rPr>
                        <a:t>МЕТОДОЛОГІЯ ОПИТУВАННЯ……………………………...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</a:rPr>
                        <a:t>3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294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itchFamily="18" charset="0"/>
                        </a:rPr>
                        <a:t>ОСНОВНІ РЕЗУЛЬТАТИ</a:t>
                      </a:r>
                      <a:r>
                        <a:rPr lang="uk-UA" baseline="0" dirty="0" smtClean="0">
                          <a:latin typeface="Bookman Old Style" pitchFamily="18" charset="0"/>
                        </a:rPr>
                        <a:t> ОПИТУВАННЯ………………….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</a:rPr>
                        <a:t>4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4294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І. ЄВРОІНТЕГРАЦІЙНІ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ПРАГНЕННЯ НАСЕЛЕННЯ. ДОВІРА ДО СУДІВ………………………………………………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</a:rPr>
                        <a:t>7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4294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ІІ. ПОІНФОРМОВАНІСТЬ І ОЦІНКА СУДОВОЇ РЕФОРМИ…………………………………………………………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</a:rPr>
                        <a:t>11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4294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ІІІ. РОЛЬ МІЖНАРОДНИХ ДОНОРІВ………………………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Bookman Old Style" pitchFamily="18" charset="0"/>
                        </a:rPr>
                        <a:t>22</a:t>
                      </a:r>
                      <a:endParaRPr lang="ru-RU" dirty="0">
                        <a:latin typeface="Bookman Old Style" pitchFamily="18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517232"/>
            <a:ext cx="1381894" cy="115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1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ХТО НЕСЕ ВІДПОВІДАЛЬНІСТЬ ЗА НЕУСПІШНІСТЬ РЕАЛІЗАЦІЇ СУДОВОЇ РЕФОРМИ</a:t>
            </a:r>
            <a:endParaRPr lang="ru-RU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 rot="5400000">
            <a:off x="6326188" y="293879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ІІ. ПОІНФОРМОВАНІСТЬ І ОЦІНКА СУДОВОЇ РЕФОРМИ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3688" y="177281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А хто конкретно, на Вашу думку,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несе найбільше відповідальності </a:t>
            </a:r>
            <a:r>
              <a:rPr lang="uk-UA" sz="1200" b="1" dirty="0" smtClean="0">
                <a:latin typeface="Bookman Old Style" pitchFamily="18" charset="0"/>
              </a:rPr>
              <a:t>за неуспішну реалізацію судової реформи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</a:p>
          <a:p>
            <a:pPr algn="ctr"/>
            <a:r>
              <a:rPr lang="uk-UA" sz="1200" i="1" dirty="0">
                <a:latin typeface="Bookman Old Style" pitchFamily="18" charset="0"/>
              </a:rPr>
              <a:t>(% серед тих, хто вважає неуспішною судову реформу)</a:t>
            </a:r>
            <a:endParaRPr lang="ru-RU" sz="1200" i="1" dirty="0" smtClean="0">
              <a:latin typeface="Bookman Old Style" pitchFamily="18" charset="0"/>
            </a:endParaRPr>
          </a:p>
        </p:txBody>
      </p:sp>
      <p:graphicFrame>
        <p:nvGraphicFramePr>
          <p:cNvPr id="8" name="Объект 19"/>
          <p:cNvGraphicFramePr/>
          <p:nvPr>
            <p:extLst>
              <p:ext uri="{D42A27DB-BD31-4B8C-83A1-F6EECF244321}">
                <p14:modId xmlns:p14="http://schemas.microsoft.com/office/powerpoint/2010/main" val="198477553"/>
              </p:ext>
            </p:extLst>
          </p:nvPr>
        </p:nvGraphicFramePr>
        <p:xfrm>
          <a:off x="1115616" y="2686995"/>
          <a:ext cx="6912767" cy="3790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20097" y="6639163"/>
            <a:ext cx="8611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Ті, хто вважає неуспішною реформу, </a:t>
            </a:r>
            <a:r>
              <a:rPr lang="en-US" sz="1000" i="1" dirty="0" smtClean="0">
                <a:latin typeface="Bookman Old Style" pitchFamily="18" charset="0"/>
              </a:rPr>
              <a:t>n=1</a:t>
            </a:r>
            <a:r>
              <a:rPr lang="uk-UA" sz="1000" i="1" dirty="0" smtClean="0">
                <a:latin typeface="Bookman Old Style" pitchFamily="18" charset="0"/>
              </a:rPr>
              <a:t>003</a:t>
            </a:r>
            <a:r>
              <a:rPr lang="ru-RU" sz="1000" i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Серед конкретних осіб, хто несе найбільше відповідальності, 52% респондентів говорять про Президента.</a:t>
            </a:r>
            <a:endParaRPr lang="uk-UA" sz="1200" b="0" dirty="0">
              <a:latin typeface="Bookman Old Style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uk-UA" sz="12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1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ПОНЕСЕННЯ ПОКАРАННЯ ВІДПОВІДАЛЬНИМИ ЗА НЕУСПІШНІСТЬ РЕАЛІЗАЦІЇ РЕФОРМИ</a:t>
            </a:r>
            <a:endParaRPr lang="ru-RU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 rot="5400000">
            <a:off x="6326188" y="293879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ІІ. ПОІНФОРМОВАНІСТЬ І ОЦІНКА СУДОВОЇ РЕФОРМИ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3" y="1772816"/>
            <a:ext cx="3816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Чи повинні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понести покарання </a:t>
            </a:r>
            <a:r>
              <a:rPr lang="uk-UA" sz="1200" b="1" dirty="0" smtClean="0">
                <a:latin typeface="Bookman Old Style" pitchFamily="18" charset="0"/>
              </a:rPr>
              <a:t>українські чиновники, відповідальні за неуспішну реалізацію реформи? Яке саме покарання вони повинні понести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</a:p>
          <a:p>
            <a:pPr algn="ctr"/>
            <a:r>
              <a:rPr lang="uk-UA" sz="1200" i="1" dirty="0">
                <a:latin typeface="Bookman Old Style" pitchFamily="18" charset="0"/>
              </a:rPr>
              <a:t>(% серед тих, хто вважає неуспішною судову </a:t>
            </a:r>
            <a:r>
              <a:rPr lang="uk-UA" sz="1200" i="1" dirty="0" smtClean="0">
                <a:latin typeface="Bookman Old Style" pitchFamily="18" charset="0"/>
              </a:rPr>
              <a:t>реформу)</a:t>
            </a:r>
            <a:endParaRPr lang="ru-RU" sz="1200" i="1" dirty="0" smtClean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3" y="1724615"/>
            <a:ext cx="4105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Хто, на Вашу думку,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повинен ініціювати процедуру притягнення до відповідальності </a:t>
            </a:r>
            <a:r>
              <a:rPr lang="uk-UA" sz="1200" b="1" dirty="0" smtClean="0">
                <a:latin typeface="Bookman Old Style" pitchFamily="18" charset="0"/>
              </a:rPr>
              <a:t>чиновників, відповідальних за неуспішну реалізацію реформи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</a:p>
          <a:p>
            <a:pPr algn="ctr"/>
            <a:r>
              <a:rPr lang="uk-UA" sz="1200" i="1" dirty="0">
                <a:latin typeface="Bookman Old Style" pitchFamily="18" charset="0"/>
              </a:rPr>
              <a:t>(% серед тих, хто вважає неуспішною судову реформу</a:t>
            </a:r>
            <a:r>
              <a:rPr lang="uk-UA" sz="1200" i="1" dirty="0" smtClean="0">
                <a:latin typeface="Bookman Old Style" pitchFamily="18" charset="0"/>
              </a:rPr>
              <a:t>)</a:t>
            </a:r>
            <a:endParaRPr lang="ru-RU" sz="1200" i="1" dirty="0">
              <a:latin typeface="Bookman Old Style" pitchFamily="18" charset="0"/>
            </a:endParaRPr>
          </a:p>
        </p:txBody>
      </p:sp>
      <p:graphicFrame>
        <p:nvGraphicFramePr>
          <p:cNvPr id="8" name="Объект 19"/>
          <p:cNvGraphicFramePr/>
          <p:nvPr>
            <p:extLst>
              <p:ext uri="{D42A27DB-BD31-4B8C-83A1-F6EECF244321}">
                <p14:modId xmlns:p14="http://schemas.microsoft.com/office/powerpoint/2010/main" val="3760459240"/>
              </p:ext>
            </p:extLst>
          </p:nvPr>
        </p:nvGraphicFramePr>
        <p:xfrm>
          <a:off x="252003" y="2835564"/>
          <a:ext cx="4311759" cy="3649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Объект 19"/>
          <p:cNvGraphicFramePr/>
          <p:nvPr>
            <p:extLst>
              <p:ext uri="{D42A27DB-BD31-4B8C-83A1-F6EECF244321}">
                <p14:modId xmlns:p14="http://schemas.microsoft.com/office/powerpoint/2010/main" val="709986242"/>
              </p:ext>
            </p:extLst>
          </p:nvPr>
        </p:nvGraphicFramePr>
        <p:xfrm>
          <a:off x="4285621" y="2835564"/>
          <a:ext cx="4311759" cy="3649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-20097" y="6639163"/>
            <a:ext cx="8611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Ті, хто вважає неуспішною реформу, </a:t>
            </a:r>
            <a:r>
              <a:rPr lang="en-US" sz="1000" i="1" dirty="0" smtClean="0">
                <a:latin typeface="Bookman Old Style" pitchFamily="18" charset="0"/>
              </a:rPr>
              <a:t>n=1</a:t>
            </a:r>
            <a:r>
              <a:rPr lang="uk-UA" sz="1000" i="1" dirty="0" smtClean="0">
                <a:latin typeface="Bookman Old Style" pitchFamily="18" charset="0"/>
              </a:rPr>
              <a:t>003</a:t>
            </a:r>
            <a:r>
              <a:rPr lang="ru-RU" sz="1000" i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Більшість тих, хто вважає реформу неуспішною, вважають, що причетні до цього чиновники мають понести кримінальну відповідальність, а також мають бути звільнені з посад.</a:t>
            </a:r>
            <a:endParaRPr lang="uk-UA" sz="1200" b="0" dirty="0">
              <a:latin typeface="Bookman Old Style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uk-UA" sz="12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chemeClr val="dk1"/>
                </a:solidFill>
              </a:rPr>
              <a:t>ІІІ. РОЛЬ МІЖНАРОДНИХ ДОНОРІВ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331200"/>
            <a:ext cx="2736000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5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3663643" y="5509826"/>
            <a:ext cx="188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>
                <a:latin typeface="Bookman Old Style" pitchFamily="18" charset="0"/>
              </a:rPr>
              <a:t>Надмірно беруть </a:t>
            </a:r>
            <a:r>
              <a:rPr lang="uk-UA" sz="900" dirty="0">
                <a:latin typeface="Bookman Old Style" pitchFamily="18" charset="0"/>
              </a:rPr>
              <a:t>участь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7.5%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3000691"/>
              </p:ext>
            </p:extLst>
          </p:nvPr>
        </p:nvGraphicFramePr>
        <p:xfrm>
          <a:off x="4876064" y="3518137"/>
          <a:ext cx="3097207" cy="284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ДОЦІЛЬНІСТЬ І МІРА УЧАСТІ МІЖНАРОДНИХ ДОНОРІВ У СУДОВІЙ РЕФОРМІ</a:t>
            </a:r>
            <a:endParaRPr lang="ru-RU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 rot="5400000">
            <a:off x="6326188" y="3046511"/>
            <a:ext cx="5029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ІІІ. РОЛЬ МІЖНАРОДНИХ ДОНОРІВ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24785" y="5934170"/>
            <a:ext cx="17831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>
                <a:latin typeface="Bookman Old Style" pitchFamily="18" charset="0"/>
              </a:rPr>
              <a:t>Беруть участь, але в недостатній мірі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30.7%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04300" y="2996952"/>
            <a:ext cx="16850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>
                <a:latin typeface="Bookman Old Style" pitchFamily="18" charset="0"/>
              </a:rPr>
              <a:t>Взагалі ніяк не беруть участі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19.6%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1219" y="2237963"/>
            <a:ext cx="3816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А як би Ви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оцінили на даний момент роль міжнародних організацій </a:t>
            </a:r>
            <a:r>
              <a:rPr lang="uk-UA" sz="1200" b="1" dirty="0" smtClean="0">
                <a:latin typeface="Bookman Old Style" pitchFamily="18" charset="0"/>
              </a:rPr>
              <a:t>в судовій реформі в Україні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</a:p>
          <a:p>
            <a:pPr algn="ctr"/>
            <a:r>
              <a:rPr lang="uk-UA" sz="1200" i="1" dirty="0" smtClean="0">
                <a:latin typeface="Bookman Old Style" pitchFamily="18" charset="0"/>
              </a:rPr>
              <a:t>(% серед тих, хто знає про реформу)</a:t>
            </a:r>
            <a:endParaRPr lang="ru-RU" sz="1000" i="1" dirty="0" smtClean="0">
              <a:latin typeface="Bookman Old Style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6854517" y="3453917"/>
            <a:ext cx="0" cy="4134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6793296" y="3451702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328944" y="5483162"/>
            <a:ext cx="136981" cy="4758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7323099" y="5957188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020795" y="5969106"/>
            <a:ext cx="38361" cy="3154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821061" y="6284549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53416" y="6260103"/>
            <a:ext cx="188872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>
                <a:latin typeface="Bookman Old Style" pitchFamily="18" charset="0"/>
              </a:rPr>
              <a:t>Беруть участь в достатній мірі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10.5%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5447054" y="3855113"/>
            <a:ext cx="185477" cy="3096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220425" y="3855113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67288" y="3360311"/>
            <a:ext cx="16850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>
                <a:latin typeface="Bookman Old Style" pitchFamily="18" charset="0"/>
              </a:rPr>
              <a:t>Важко сказати / Відмова</a:t>
            </a:r>
            <a:r>
              <a:rPr lang="ru-RU" sz="900" dirty="0" smtClean="0">
                <a:latin typeface="Bookman Old Style" pitchFamily="18" charset="0"/>
              </a:rPr>
              <a:t>, </a:t>
            </a:r>
          </a:p>
          <a:p>
            <a:pPr algn="ctr"/>
            <a:r>
              <a:rPr lang="ru-RU" sz="900" dirty="0" smtClean="0">
                <a:latin typeface="Bookman Old Style" pitchFamily="18" charset="0"/>
              </a:rPr>
              <a:t>31.8%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5381730" y="5649233"/>
            <a:ext cx="146539" cy="2144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4102707" y="5863638"/>
            <a:ext cx="1334205" cy="24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7504" y="2350621"/>
            <a:ext cx="3816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На Вашу думку, чи повинні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міжнародні організації брати участь </a:t>
            </a:r>
            <a:r>
              <a:rPr lang="uk-UA" sz="1200" b="1" dirty="0" smtClean="0">
                <a:latin typeface="Bookman Old Style" pitchFamily="18" charset="0"/>
              </a:rPr>
              <a:t>у судовій реформі в Україні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  <a:endParaRPr lang="ru-RU" sz="1000" dirty="0" smtClean="0">
              <a:latin typeface="Bookman Old Style" pitchFamily="18" charset="0"/>
            </a:endParaRPr>
          </a:p>
        </p:txBody>
      </p:sp>
      <p:graphicFrame>
        <p:nvGraphicFramePr>
          <p:cNvPr id="41" name="Диаграмма 40"/>
          <p:cNvGraphicFramePr/>
          <p:nvPr>
            <p:extLst>
              <p:ext uri="{D42A27DB-BD31-4B8C-83A1-F6EECF244321}">
                <p14:modId xmlns:p14="http://schemas.microsoft.com/office/powerpoint/2010/main" val="1120688066"/>
              </p:ext>
            </p:extLst>
          </p:nvPr>
        </p:nvGraphicFramePr>
        <p:xfrm>
          <a:off x="362206" y="3518137"/>
          <a:ext cx="3097207" cy="284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91444" y="3289339"/>
            <a:ext cx="12536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Важко сказати</a:t>
            </a:r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 </a:t>
            </a:r>
            <a:endParaRPr lang="uk-UA" sz="1100" dirty="0" smtClean="0">
              <a:latin typeface="Bookman Old Style" pitchFamily="18" charset="0"/>
              <a:cs typeface="Arial" pitchFamily="34" charset="0"/>
            </a:endParaRPr>
          </a:p>
          <a:p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/ </a:t>
            </a:r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відмова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2" y="3373978"/>
            <a:ext cx="230941" cy="23094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257" y="3457464"/>
            <a:ext cx="476672" cy="476672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3118271" y="3555894"/>
            <a:ext cx="813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Так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46" y="5981321"/>
            <a:ext cx="476672" cy="476672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611560" y="6079751"/>
            <a:ext cx="813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Ні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Респонденти скоріше підтримують участь міжнародних організацій у проведенні судової реформи: «за» їхню участь виступають 46%, «проти» – 33%.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Серед респондентів, які знають про реалізацію судової реформи, третина не змогли оцінити роль міжнародних організацій. Ще 20% вважають, що вони взагалі не беруть участь у реформі, 31% – що беруть участь у недостатній мірі, 10.5% – що беруть у достатній мірі, а 7.5% вбачають надмірний вплив.</a:t>
            </a:r>
            <a:endParaRPr lang="uk-UA" sz="1200" b="0" dirty="0">
              <a:latin typeface="Bookman Old Style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uk-UA" sz="1200" b="0" dirty="0">
              <a:latin typeface="Bookman Old Style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20097" y="6639163"/>
            <a:ext cx="8611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Знання – Усі респонденти, </a:t>
            </a:r>
            <a:r>
              <a:rPr lang="en-US" sz="1000" i="1" dirty="0" smtClean="0">
                <a:latin typeface="Bookman Old Style" pitchFamily="18" charset="0"/>
              </a:rPr>
              <a:t>n=</a:t>
            </a:r>
            <a:r>
              <a:rPr lang="uk-UA" sz="1000" i="1" dirty="0" smtClean="0">
                <a:latin typeface="Bookman Old Style" pitchFamily="18" charset="0"/>
              </a:rPr>
              <a:t>201</a:t>
            </a:r>
            <a:r>
              <a:rPr lang="en-US" sz="1000" i="1" dirty="0" smtClean="0">
                <a:latin typeface="Bookman Old Style" pitchFamily="18" charset="0"/>
              </a:rPr>
              <a:t>1</a:t>
            </a:r>
            <a:r>
              <a:rPr lang="uk-UA" sz="1000" i="1" dirty="0" smtClean="0">
                <a:latin typeface="Bookman Old Style" pitchFamily="18" charset="0"/>
              </a:rPr>
              <a:t>; Чи відбулася реформа – Ті, хто знають про реформу, </a:t>
            </a:r>
            <a:r>
              <a:rPr lang="en-US" sz="1000" i="1" dirty="0" smtClean="0">
                <a:latin typeface="Bookman Old Style" pitchFamily="18" charset="0"/>
              </a:rPr>
              <a:t>n=1481</a:t>
            </a:r>
            <a:r>
              <a:rPr lang="ru-RU" sz="1000" i="1" dirty="0" smtClean="0">
                <a:latin typeface="Bookman Old Styl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7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ПОІНФОРМОВАНІСТЬ ЩОДО МІЖНАРОДНОЇ ДОПОМОГИ З РЕАЛІЗАЦІЇ СУДОВОЇ РЕФОРМИ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3" y="2124192"/>
            <a:ext cx="38164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Чи знаєте Ви, чули що-небудь або читали про те, що за офіційними даними Міністерства економічного розвитку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міжнародні донори виділили</a:t>
            </a:r>
            <a:r>
              <a:rPr lang="uk-UA" sz="1200" b="1" dirty="0" smtClean="0">
                <a:latin typeface="Bookman Old Style" pitchFamily="18" charset="0"/>
              </a:rPr>
              <a:t> на проведення судової реформи близько 56 млн. доларів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</a:p>
          <a:p>
            <a:pPr algn="ctr"/>
            <a:r>
              <a:rPr lang="uk-UA" sz="1200" i="1" dirty="0">
                <a:latin typeface="Bookman Old Style" pitchFamily="18" charset="0"/>
              </a:rPr>
              <a:t>(% серед тих, хто знає про </a:t>
            </a:r>
            <a:r>
              <a:rPr lang="uk-UA" sz="1200" i="1" dirty="0" smtClean="0">
                <a:latin typeface="Bookman Old Style" pitchFamily="18" charset="0"/>
              </a:rPr>
              <a:t>реформу</a:t>
            </a:r>
            <a:r>
              <a:rPr lang="uk-UA" sz="1200" i="1" dirty="0">
                <a:latin typeface="Bookman Old Style" pitchFamily="18" charset="0"/>
              </a:rPr>
              <a:t>)</a:t>
            </a:r>
            <a:endParaRPr lang="ru-RU" sz="1200" dirty="0" smtClean="0">
              <a:latin typeface="Bookman Old Styl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9993" y="2229299"/>
            <a:ext cx="41053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Як Ви думаєте, чи достатньо цієї суми для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забезпечення рівності різних людей в можливостях використання юридичної допомоги та судової системи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</a:p>
          <a:p>
            <a:pPr algn="ctr"/>
            <a:r>
              <a:rPr lang="uk-UA" sz="1200" i="1" dirty="0">
                <a:latin typeface="Bookman Old Style" pitchFamily="18" charset="0"/>
              </a:rPr>
              <a:t>(% серед тих, хто знає про </a:t>
            </a:r>
            <a:r>
              <a:rPr lang="uk-UA" sz="1200" i="1" dirty="0" smtClean="0">
                <a:latin typeface="Bookman Old Style" pitchFamily="18" charset="0"/>
              </a:rPr>
              <a:t>реформу</a:t>
            </a:r>
            <a:r>
              <a:rPr lang="uk-UA" sz="1200" i="1" dirty="0">
                <a:latin typeface="Bookman Old Style" pitchFamily="18" charset="0"/>
              </a:rPr>
              <a:t>)</a:t>
            </a:r>
            <a:endParaRPr lang="ru-RU" sz="1200" b="1" dirty="0" smtClean="0">
              <a:latin typeface="Bookman Old Style" pitchFamily="18" charset="0"/>
            </a:endParaRPr>
          </a:p>
        </p:txBody>
      </p: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971995369"/>
              </p:ext>
            </p:extLst>
          </p:nvPr>
        </p:nvGraphicFramePr>
        <p:xfrm>
          <a:off x="794255" y="3468762"/>
          <a:ext cx="3097207" cy="284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187934" y="5005673"/>
            <a:ext cx="12536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Важко сказати</a:t>
            </a:r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 </a:t>
            </a:r>
            <a:endParaRPr lang="uk-UA" sz="1100" dirty="0" smtClean="0">
              <a:latin typeface="Bookman Old Style" pitchFamily="18" charset="0"/>
              <a:cs typeface="Arial" pitchFamily="34" charset="0"/>
            </a:endParaRPr>
          </a:p>
          <a:p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/ </a:t>
            </a:r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відмова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462" y="5090312"/>
            <a:ext cx="230941" cy="230941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150759"/>
            <a:ext cx="476672" cy="476672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187934" y="4249189"/>
            <a:ext cx="813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Так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529001"/>
            <a:ext cx="476672" cy="476672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4187934" y="4627431"/>
            <a:ext cx="9667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Ні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56" name="Диаграмма 55"/>
          <p:cNvGraphicFramePr/>
          <p:nvPr>
            <p:extLst>
              <p:ext uri="{D42A27DB-BD31-4B8C-83A1-F6EECF244321}">
                <p14:modId xmlns:p14="http://schemas.microsoft.com/office/powerpoint/2010/main" val="832640330"/>
              </p:ext>
            </p:extLst>
          </p:nvPr>
        </p:nvGraphicFramePr>
        <p:xfrm>
          <a:off x="5076056" y="3468762"/>
          <a:ext cx="3097207" cy="284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TextBox 4"/>
          <p:cNvSpPr txBox="1">
            <a:spLocks noChangeArrowheads="1"/>
          </p:cNvSpPr>
          <p:nvPr/>
        </p:nvSpPr>
        <p:spPr bwMode="auto">
          <a:xfrm rot="5400000">
            <a:off x="6326188" y="3046511"/>
            <a:ext cx="5029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ІІІ. РОЛЬ МІЖНАРОДНИХ ДОНОРІВ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20097" y="6639163"/>
            <a:ext cx="8611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Ті, хто знають про реформу, </a:t>
            </a:r>
            <a:r>
              <a:rPr lang="en-US" sz="1000" i="1" dirty="0" smtClean="0">
                <a:latin typeface="Bookman Old Style" pitchFamily="18" charset="0"/>
              </a:rPr>
              <a:t>n=1481</a:t>
            </a:r>
            <a:r>
              <a:rPr lang="ru-RU" sz="1000" i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19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Лише 16% серед тих, хто принаймні чув про реформу, знають виділення істотних коштів міжнародними донорами на її проведення.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При цьому, 43% вважають, що цієї суми достатньо для забезпечення рівності різних людей в можливостях використання юридичної допомоги та судової системи (не вважають – 21%, а 36% не змогли відповісти</a:t>
            </a:r>
            <a:r>
              <a:rPr lang="ru-RU" sz="1200" b="0" dirty="0" smtClean="0">
                <a:latin typeface="Bookman Old Style" pitchFamily="18" charset="0"/>
              </a:rPr>
              <a:t>).</a:t>
            </a:r>
            <a:endParaRPr lang="uk-UA" sz="1200" b="0" dirty="0">
              <a:latin typeface="Bookman Old Style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uk-UA" sz="12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83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415" y="2970988"/>
            <a:ext cx="476672" cy="47667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010" y="2991084"/>
            <a:ext cx="476672" cy="476672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26" y="5493959"/>
            <a:ext cx="476672" cy="476672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ЦІЛЬОВЕ ВИКОРИСТАННЯ НАДАНОЇ ДОПОМОГИ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61219" y="1949931"/>
            <a:ext cx="3816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На Вашу думку, гроші на проведення судової реформи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використані за призначенням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</a:p>
          <a:p>
            <a:pPr algn="ctr"/>
            <a:r>
              <a:rPr lang="uk-UA" sz="1200" i="1" dirty="0" smtClean="0">
                <a:latin typeface="Bookman Old Style" pitchFamily="18" charset="0"/>
              </a:rPr>
              <a:t>(% серед тих, хто знає про реформу)</a:t>
            </a:r>
            <a:endParaRPr lang="ru-RU" sz="1000" i="1" dirty="0" smtClean="0">
              <a:latin typeface="Bookman Old Style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504" y="1916832"/>
            <a:ext cx="38164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Як Ви вважаєте, чи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достатньо контролювали</a:t>
            </a:r>
            <a:r>
              <a:rPr lang="uk-UA" sz="1200" b="1" dirty="0" smtClean="0">
                <a:latin typeface="Bookman Old Style" pitchFamily="18" charset="0"/>
              </a:rPr>
              <a:t> міжнародні донори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ефективність використання </a:t>
            </a:r>
            <a:r>
              <a:rPr lang="uk-UA" sz="1200" b="1" dirty="0" smtClean="0">
                <a:latin typeface="Bookman Old Style" pitchFamily="18" charset="0"/>
              </a:rPr>
              <a:t>грошей, виділених на судову реформу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</a:p>
          <a:p>
            <a:pPr algn="ctr"/>
            <a:r>
              <a:rPr lang="uk-UA" sz="1200" i="1" dirty="0">
                <a:latin typeface="Bookman Old Style" pitchFamily="18" charset="0"/>
              </a:rPr>
              <a:t>(% серед тих, хто знає про </a:t>
            </a:r>
            <a:r>
              <a:rPr lang="uk-UA" sz="1200" i="1" dirty="0" smtClean="0">
                <a:latin typeface="Bookman Old Style" pitchFamily="18" charset="0"/>
              </a:rPr>
              <a:t>реформу</a:t>
            </a:r>
            <a:r>
              <a:rPr lang="uk-UA" sz="1200" i="1" dirty="0">
                <a:latin typeface="Bookman Old Style" pitchFamily="18" charset="0"/>
              </a:rPr>
              <a:t>)</a:t>
            </a:r>
            <a:endParaRPr lang="ru-RU" sz="1200" dirty="0" smtClean="0">
              <a:latin typeface="Bookman Old Style" pitchFamily="18" charset="0"/>
            </a:endParaRP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 rot="5400000">
            <a:off x="6326188" y="3046511"/>
            <a:ext cx="5029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ІІІ. РОЛЬ МІЖНАРОДНИХ ДОНОРІВ</a:t>
            </a:r>
          </a:p>
        </p:txBody>
      </p:sp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797634801"/>
              </p:ext>
            </p:extLst>
          </p:nvPr>
        </p:nvGraphicFramePr>
        <p:xfrm>
          <a:off x="794255" y="3117386"/>
          <a:ext cx="3097207" cy="284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57496" y="3306502"/>
            <a:ext cx="12536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Важко сказати</a:t>
            </a:r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 </a:t>
            </a:r>
            <a:endParaRPr lang="uk-UA" sz="1100" dirty="0" smtClean="0">
              <a:latin typeface="Bookman Old Style" pitchFamily="18" charset="0"/>
              <a:cs typeface="Arial" pitchFamily="34" charset="0"/>
            </a:endParaRPr>
          </a:p>
          <a:p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/ </a:t>
            </a:r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відмова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98" y="3391141"/>
            <a:ext cx="230941" cy="230941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111024" y="3089514"/>
            <a:ext cx="10690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Достатньо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33340" y="5592389"/>
            <a:ext cx="12666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Недостатньо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799620812"/>
              </p:ext>
            </p:extLst>
          </p:nvPr>
        </p:nvGraphicFramePr>
        <p:xfrm>
          <a:off x="5076056" y="3117386"/>
          <a:ext cx="3097207" cy="284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4748239" y="3246212"/>
            <a:ext cx="12536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Важко сказати</a:t>
            </a:r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 </a:t>
            </a:r>
            <a:endParaRPr lang="uk-UA" sz="1100" dirty="0" smtClean="0">
              <a:latin typeface="Bookman Old Style" pitchFamily="18" charset="0"/>
              <a:cs typeface="Arial" pitchFamily="34" charset="0"/>
            </a:endParaRPr>
          </a:p>
          <a:p>
            <a:r>
              <a:rPr lang="en-US" sz="1100" dirty="0" smtClean="0">
                <a:latin typeface="Bookman Old Style" pitchFamily="18" charset="0"/>
                <a:cs typeface="Arial" pitchFamily="34" charset="0"/>
              </a:rPr>
              <a:t>/ </a:t>
            </a:r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відмова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241" y="3330851"/>
            <a:ext cx="230941" cy="230941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7331429" y="3069418"/>
            <a:ext cx="1249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У цілому, так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401" y="5756747"/>
            <a:ext cx="476672" cy="476672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6995415" y="5855177"/>
            <a:ext cx="12666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Bookman Old Style" pitchFamily="18" charset="0"/>
                <a:cs typeface="Arial" pitchFamily="34" charset="0"/>
              </a:rPr>
              <a:t>У цілому, ні</a:t>
            </a:r>
            <a:endParaRPr lang="uk-UA" sz="11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20097" y="6639163"/>
            <a:ext cx="8611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Ті, хто знають про реформу, </a:t>
            </a:r>
            <a:r>
              <a:rPr lang="en-US" sz="1000" i="1" dirty="0" smtClean="0">
                <a:latin typeface="Bookman Old Style" pitchFamily="18" charset="0"/>
              </a:rPr>
              <a:t>n=1481</a:t>
            </a:r>
            <a:r>
              <a:rPr lang="ru-RU" sz="1000" i="1" dirty="0" smtClean="0">
                <a:latin typeface="Bookman Old Style" pitchFamily="18" charset="0"/>
              </a:rPr>
              <a:t>.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Переважна більшість тих, хто знає про реформу, вважають, що міжнародні організації недостатньо контролюють використання коштів, а також вважають, що в основному кошти були використані не за призначенням</a:t>
            </a:r>
            <a:r>
              <a:rPr lang="ru-RU" sz="1200" b="0" dirty="0" smtClean="0">
                <a:latin typeface="Bookman Old Style" pitchFamily="18" charset="0"/>
              </a:rPr>
              <a:t>.</a:t>
            </a:r>
            <a:endParaRPr lang="uk-UA" sz="1200" b="0" dirty="0">
              <a:latin typeface="Bookman Old Style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uk-UA" sz="12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1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285750" y="1214438"/>
            <a:ext cx="7924800" cy="52578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sz="1200" b="0" dirty="0">
                <a:latin typeface="Bookman Old Style" pitchFamily="18" charset="0"/>
              </a:rPr>
              <a:t>Опитування було проведене Київським міжнародним інститутом соціології протягом </a:t>
            </a:r>
            <a:r>
              <a:rPr sz="1200" b="0" dirty="0" smtClean="0">
                <a:latin typeface="Bookman Old Style" pitchFamily="18" charset="0"/>
              </a:rPr>
              <a:t>вересня 2018 року</a:t>
            </a:r>
            <a:r>
              <a:rPr lang="uk-UA" sz="1200" b="0" dirty="0" smtClean="0">
                <a:latin typeface="Bookman Old Style" pitchFamily="18" charset="0"/>
              </a:rPr>
              <a:t>. Польовий етап тривав з 1</a:t>
            </a:r>
            <a:r>
              <a:rPr lang="en-US" sz="1200" b="0" dirty="0" smtClean="0">
                <a:latin typeface="Bookman Old Style" pitchFamily="18" charset="0"/>
              </a:rPr>
              <a:t>2</a:t>
            </a:r>
            <a:r>
              <a:rPr lang="uk-UA" sz="1200" b="0" dirty="0" smtClean="0">
                <a:latin typeface="Bookman Old Style" pitchFamily="18" charset="0"/>
              </a:rPr>
              <a:t> по 2</a:t>
            </a:r>
            <a:r>
              <a:rPr lang="en-US" sz="1200" b="0" dirty="0" smtClean="0">
                <a:latin typeface="Bookman Old Style" pitchFamily="18" charset="0"/>
              </a:rPr>
              <a:t>4</a:t>
            </a:r>
            <a:r>
              <a:rPr lang="uk-UA" sz="1200" b="0" dirty="0" smtClean="0">
                <a:latin typeface="Bookman Old Style" pitchFamily="18" charset="0"/>
              </a:rPr>
              <a:t> вересня.</a:t>
            </a:r>
          </a:p>
          <a:p>
            <a:pPr algn="just" fontAlgn="auto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endParaRPr sz="500" b="0" dirty="0">
              <a:latin typeface="Bookman Old Style" pitchFamily="18" charset="0"/>
            </a:endParaRPr>
          </a:p>
          <a:p>
            <a:pPr algn="just" fontAlgn="auto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sz="1200" b="0" dirty="0">
                <a:latin typeface="Bookman Old Style" pitchFamily="18" charset="0"/>
              </a:rPr>
              <a:t>Для опитування була розроблена стратифікована випадкова 4-ступенева вибірка, випадкова на кожному ступені. Вибірка репрезентативна для України в цілому та для окремих </a:t>
            </a:r>
            <a:r>
              <a:rPr sz="1200" b="0" dirty="0" smtClean="0">
                <a:latin typeface="Bookman Old Style" pitchFamily="18" charset="0"/>
              </a:rPr>
              <a:t>5 </a:t>
            </a:r>
            <a:r>
              <a:rPr sz="1200" b="0" dirty="0">
                <a:latin typeface="Bookman Old Style" pitchFamily="18" charset="0"/>
              </a:rPr>
              <a:t>макрорегіонів:</a:t>
            </a:r>
          </a:p>
          <a:p>
            <a:pPr algn="just" fontAlgn="auto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endParaRPr sz="500" b="0" dirty="0">
              <a:latin typeface="Bookman Old Style" pitchFamily="18" charset="0"/>
            </a:endParaRPr>
          </a:p>
          <a:p>
            <a:pPr marL="722313" algn="just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sz="1200" b="0" dirty="0">
                <a:latin typeface="Bookman Old Style" pitchFamily="18" charset="0"/>
              </a:rPr>
              <a:t>Західного – Волинська, Закарпатська, Івано-Франківська, Львівська, Рівненська, Тернопільська, Хмельницька і Чернівецька </a:t>
            </a:r>
            <a:r>
              <a:rPr sz="1200" b="0" dirty="0" smtClean="0">
                <a:latin typeface="Bookman Old Style" pitchFamily="18" charset="0"/>
              </a:rPr>
              <a:t>області, </a:t>
            </a:r>
            <a:endParaRPr sz="1200" b="0" dirty="0">
              <a:latin typeface="Bookman Old Style" pitchFamily="18" charset="0"/>
            </a:endParaRPr>
          </a:p>
          <a:p>
            <a:pPr marL="722313" algn="just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sz="1200" b="0" dirty="0">
                <a:latin typeface="Bookman Old Style" pitchFamily="18" charset="0"/>
              </a:rPr>
              <a:t>Центрального – Вінницька, Житомирська, Кіровоградська, Київська, Полтавська, Сумська, Чернігівська області  та м. Київ, </a:t>
            </a:r>
          </a:p>
          <a:p>
            <a:pPr marL="722313" algn="just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sz="1200" b="0" dirty="0">
                <a:latin typeface="Bookman Old Style" pitchFamily="18" charset="0"/>
              </a:rPr>
              <a:t>Південного </a:t>
            </a:r>
            <a:r>
              <a:rPr sz="1200" b="0" dirty="0" smtClean="0">
                <a:latin typeface="Bookman Old Style" pitchFamily="18" charset="0"/>
              </a:rPr>
              <a:t>– Миколаївська</a:t>
            </a:r>
            <a:r>
              <a:rPr sz="1200" b="0" dirty="0">
                <a:latin typeface="Bookman Old Style" pitchFamily="18" charset="0"/>
              </a:rPr>
              <a:t>, Одеська і Херсонська області,</a:t>
            </a:r>
          </a:p>
          <a:p>
            <a:pPr marL="722313" algn="just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sz="1200" b="0" dirty="0">
                <a:latin typeface="Bookman Old Style" pitchFamily="18" charset="0"/>
              </a:rPr>
              <a:t>Східного – </a:t>
            </a:r>
            <a:r>
              <a:rPr lang="uk-UA" sz="1200" b="0" dirty="0" smtClean="0">
                <a:latin typeface="Bookman Old Style" pitchFamily="18" charset="0"/>
              </a:rPr>
              <a:t>Дніпропетровська</a:t>
            </a:r>
            <a:r>
              <a:rPr lang="ru-RU" sz="1200" b="0" dirty="0" smtClean="0">
                <a:latin typeface="Bookman Old Style" pitchFamily="18" charset="0"/>
              </a:rPr>
              <a:t>, </a:t>
            </a:r>
            <a:r>
              <a:rPr lang="uk-UA" sz="1200" b="0" dirty="0" smtClean="0">
                <a:latin typeface="Bookman Old Style" pitchFamily="18" charset="0"/>
              </a:rPr>
              <a:t>Запорізька</a:t>
            </a:r>
            <a:r>
              <a:rPr lang="ru-RU" sz="1200" b="0" dirty="0" smtClean="0">
                <a:latin typeface="Bookman Old Style" pitchFamily="18" charset="0"/>
              </a:rPr>
              <a:t>, </a:t>
            </a:r>
            <a:r>
              <a:rPr lang="ru-RU" sz="1200" b="0" dirty="0">
                <a:latin typeface="Bookman Old Style" pitchFamily="18" charset="0"/>
              </a:rPr>
              <a:t>і </a:t>
            </a:r>
            <a:r>
              <a:rPr lang="uk-UA" sz="1200" b="0" dirty="0" smtClean="0">
                <a:latin typeface="Bookman Old Style" pitchFamily="18" charset="0"/>
              </a:rPr>
              <a:t>Харківська області</a:t>
            </a:r>
            <a:r>
              <a:rPr lang="ru-RU" sz="1200" b="0" dirty="0" smtClean="0">
                <a:latin typeface="Bookman Old Style" pitchFamily="18" charset="0"/>
              </a:rPr>
              <a:t>,</a:t>
            </a:r>
            <a:endParaRPr sz="1200" b="0" dirty="0" smtClean="0">
              <a:latin typeface="Bookman Old Style" pitchFamily="18" charset="0"/>
            </a:endParaRPr>
          </a:p>
          <a:p>
            <a:pPr marL="722313" algn="just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sz="1200" b="0" dirty="0" smtClean="0">
                <a:latin typeface="Bookman Old Style" pitchFamily="18" charset="0"/>
              </a:rPr>
              <a:t>Донбас </a:t>
            </a:r>
            <a:r>
              <a:rPr lang="ru-RU" sz="1200" b="0" dirty="0" smtClean="0">
                <a:latin typeface="Bookman Old Style" pitchFamily="18" charset="0"/>
              </a:rPr>
              <a:t>–</a:t>
            </a:r>
            <a:r>
              <a:rPr sz="1200" b="0" dirty="0" smtClean="0">
                <a:latin typeface="Bookman Old Style" pitchFamily="18" charset="0"/>
              </a:rPr>
              <a:t> Донецька і </a:t>
            </a:r>
            <a:r>
              <a:rPr sz="1200" b="0" dirty="0">
                <a:latin typeface="Bookman Old Style" pitchFamily="18" charset="0"/>
              </a:rPr>
              <a:t>Луганська </a:t>
            </a:r>
            <a:r>
              <a:rPr sz="1200" b="0" dirty="0" smtClean="0">
                <a:latin typeface="Bookman Old Style" pitchFamily="18" charset="0"/>
              </a:rPr>
              <a:t>області</a:t>
            </a:r>
            <a:r>
              <a:rPr sz="1200" b="0" dirty="0">
                <a:latin typeface="Bookman Old Style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endParaRPr sz="500" b="0" dirty="0">
              <a:latin typeface="Bookman Old Style" pitchFamily="18" charset="0"/>
            </a:endParaRPr>
          </a:p>
          <a:p>
            <a:pPr algn="just" fontAlgn="auto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sz="1200" b="0" dirty="0">
                <a:latin typeface="Bookman Old Style" pitchFamily="18" charset="0"/>
              </a:rPr>
              <a:t>У Луганській </a:t>
            </a:r>
            <a:r>
              <a:rPr sz="1200" b="0" dirty="0" smtClean="0">
                <a:latin typeface="Bookman Old Style" pitchFamily="18" charset="0"/>
              </a:rPr>
              <a:t>та Донецькій області </a:t>
            </a:r>
            <a:r>
              <a:rPr sz="1200" b="0" dirty="0">
                <a:latin typeface="Bookman Old Style" pitchFamily="18" charset="0"/>
              </a:rPr>
              <a:t>опитування проводилося тільки на території, яка контролюється українською владою. </a:t>
            </a:r>
          </a:p>
          <a:p>
            <a:pPr algn="just" fontAlgn="auto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endParaRPr sz="500" b="0" dirty="0">
              <a:latin typeface="Bookman Old Style" pitchFamily="18" charset="0"/>
            </a:endParaRPr>
          </a:p>
          <a:p>
            <a:pPr algn="just" fontAlgn="auto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sz="1200" b="0" dirty="0">
                <a:latin typeface="Bookman Old Style" pitchFamily="18" charset="0"/>
              </a:rPr>
              <a:t>Всього було опитано </a:t>
            </a:r>
            <a:r>
              <a:rPr sz="1200" b="0" dirty="0" smtClean="0">
                <a:latin typeface="Bookman Old Style" pitchFamily="18" charset="0"/>
              </a:rPr>
              <a:t>201</a:t>
            </a:r>
            <a:r>
              <a:rPr lang="en-US" sz="1200" b="0" dirty="0" smtClean="0">
                <a:latin typeface="Bookman Old Style" pitchFamily="18" charset="0"/>
              </a:rPr>
              <a:t>1</a:t>
            </a:r>
            <a:r>
              <a:rPr sz="1200" b="0" dirty="0" smtClean="0">
                <a:latin typeface="Bookman Old Style" pitchFamily="18" charset="0"/>
              </a:rPr>
              <a:t> респондентів, </a:t>
            </a:r>
            <a:r>
              <a:rPr sz="1200" b="0" dirty="0">
                <a:latin typeface="Bookman Old Style" pitchFamily="18" charset="0"/>
              </a:rPr>
              <a:t>які проживають у всіх областях України та в м. Києві (крім АР Крим). </a:t>
            </a:r>
            <a:r>
              <a:rPr lang="uk-UA" sz="1200" b="0" dirty="0" smtClean="0">
                <a:latin typeface="Bookman Old Style" pitchFamily="18" charset="0"/>
              </a:rPr>
              <a:t>Опитування проводилося методом особистих інтерв'ю з використанням планшетів у домогосподарствах проживання респондентів</a:t>
            </a:r>
            <a:r>
              <a:rPr sz="1200" b="0" dirty="0" smtClean="0">
                <a:latin typeface="Bookman Old Style" pitchFamily="18" charset="0"/>
              </a:rPr>
              <a:t> (САРІ).</a:t>
            </a:r>
            <a:endParaRPr sz="1200" b="0" dirty="0">
              <a:latin typeface="Bookman Old Style" pitchFamily="18" charset="0"/>
            </a:endParaRPr>
          </a:p>
          <a:p>
            <a:pPr algn="just" fontAlgn="auto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endParaRPr sz="500" b="0" dirty="0">
              <a:latin typeface="Bookman Old Style" pitchFamily="18" charset="0"/>
            </a:endParaRPr>
          </a:p>
          <a:p>
            <a:pPr algn="just" fontAlgn="auto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sz="1200" b="0" dirty="0">
                <a:latin typeface="Bookman Old Style" pitchFamily="18" charset="0"/>
              </a:rPr>
              <a:t>Статистична похибка вибірки (з імовірністю 0.95 і за дизайн-ефекту 1.5) не перевищує:</a:t>
            </a:r>
          </a:p>
          <a:p>
            <a:pPr algn="just" fontAlgn="auto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endParaRPr sz="1200" b="0" dirty="0">
              <a:latin typeface="Bookman Old Style" pitchFamily="18" charset="0"/>
            </a:endParaRPr>
          </a:p>
          <a:p>
            <a:pPr marL="2154238" algn="just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2152650" algn="l"/>
              </a:tabLst>
              <a:defRPr/>
            </a:pPr>
            <a:r>
              <a:rPr lang="en-US" sz="1200" b="0" dirty="0" smtClean="0">
                <a:latin typeface="Bookman Old Style" pitchFamily="18" charset="0"/>
              </a:rPr>
              <a:t>3</a:t>
            </a:r>
            <a:r>
              <a:rPr sz="1200" b="0" dirty="0" smtClean="0">
                <a:latin typeface="Bookman Old Style" pitchFamily="18" charset="0"/>
              </a:rPr>
              <a:t>.</a:t>
            </a:r>
            <a:r>
              <a:rPr lang="en-US" sz="1200" b="0" dirty="0" smtClean="0">
                <a:latin typeface="Bookman Old Style" pitchFamily="18" charset="0"/>
              </a:rPr>
              <a:t>3</a:t>
            </a:r>
            <a:r>
              <a:rPr sz="1200" b="0" dirty="0" smtClean="0">
                <a:latin typeface="Bookman Old Style" pitchFamily="18" charset="0"/>
              </a:rPr>
              <a:t>% </a:t>
            </a:r>
            <a:r>
              <a:rPr sz="1200" b="0" dirty="0">
                <a:latin typeface="Bookman Old Style" pitchFamily="18" charset="0"/>
              </a:rPr>
              <a:t>для показників, близьких до 50%,</a:t>
            </a:r>
          </a:p>
          <a:p>
            <a:pPr marL="2154238" algn="just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2152650" algn="l"/>
              </a:tabLst>
              <a:defRPr/>
            </a:pPr>
            <a:r>
              <a:rPr lang="en-US" sz="1200" b="0" dirty="0" smtClean="0">
                <a:latin typeface="Bookman Old Style" pitchFamily="18" charset="0"/>
              </a:rPr>
              <a:t>2</a:t>
            </a:r>
            <a:r>
              <a:rPr sz="1200" b="0" dirty="0" smtClean="0">
                <a:latin typeface="Bookman Old Style" pitchFamily="18" charset="0"/>
              </a:rPr>
              <a:t>.</a:t>
            </a:r>
            <a:r>
              <a:rPr lang="en-US" sz="1200" b="0" dirty="0" smtClean="0">
                <a:latin typeface="Bookman Old Style" pitchFamily="18" charset="0"/>
              </a:rPr>
              <a:t>8</a:t>
            </a:r>
            <a:r>
              <a:rPr sz="1200" b="0" dirty="0" smtClean="0">
                <a:latin typeface="Bookman Old Style" pitchFamily="18" charset="0"/>
              </a:rPr>
              <a:t>% </a:t>
            </a:r>
            <a:r>
              <a:rPr sz="1200" b="0" dirty="0">
                <a:latin typeface="Bookman Old Style" pitchFamily="18" charset="0"/>
              </a:rPr>
              <a:t>для показників, близьких до 25 або 75%,</a:t>
            </a:r>
          </a:p>
          <a:p>
            <a:pPr marL="2154238" algn="just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2152650" algn="l"/>
              </a:tabLst>
              <a:defRPr/>
            </a:pPr>
            <a:r>
              <a:rPr lang="en-US" sz="1200" b="0" dirty="0" smtClean="0">
                <a:latin typeface="Bookman Old Style" pitchFamily="18" charset="0"/>
              </a:rPr>
              <a:t>2</a:t>
            </a:r>
            <a:r>
              <a:rPr sz="1200" b="0" dirty="0" smtClean="0">
                <a:latin typeface="Bookman Old Style" pitchFamily="18" charset="0"/>
              </a:rPr>
              <a:t>.</a:t>
            </a:r>
            <a:r>
              <a:rPr lang="en-US" sz="1200" b="0" dirty="0" smtClean="0">
                <a:latin typeface="Bookman Old Style" pitchFamily="18" charset="0"/>
              </a:rPr>
              <a:t>0</a:t>
            </a:r>
            <a:r>
              <a:rPr sz="1200" b="0" dirty="0" smtClean="0">
                <a:latin typeface="Bookman Old Style" pitchFamily="18" charset="0"/>
              </a:rPr>
              <a:t>% </a:t>
            </a:r>
            <a:r>
              <a:rPr sz="1200" b="0" dirty="0">
                <a:latin typeface="Bookman Old Style" pitchFamily="18" charset="0"/>
              </a:rPr>
              <a:t>для показників, близьких до 12 або 88%,</a:t>
            </a:r>
          </a:p>
          <a:p>
            <a:pPr marL="2154238" algn="just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2152650" algn="l"/>
              </a:tabLst>
              <a:defRPr/>
            </a:pPr>
            <a:r>
              <a:rPr lang="en-US" sz="1200" b="0" dirty="0" smtClean="0">
                <a:latin typeface="Bookman Old Style" pitchFamily="18" charset="0"/>
              </a:rPr>
              <a:t>1</a:t>
            </a:r>
            <a:r>
              <a:rPr sz="1200" b="0" dirty="0" smtClean="0">
                <a:latin typeface="Bookman Old Style" pitchFamily="18" charset="0"/>
              </a:rPr>
              <a:t>.</a:t>
            </a:r>
            <a:r>
              <a:rPr lang="en-US" sz="1200" b="0" dirty="0" smtClean="0">
                <a:latin typeface="Bookman Old Style" pitchFamily="18" charset="0"/>
              </a:rPr>
              <a:t>4</a:t>
            </a:r>
            <a:r>
              <a:rPr sz="1200" b="0" dirty="0" smtClean="0">
                <a:latin typeface="Bookman Old Style" pitchFamily="18" charset="0"/>
              </a:rPr>
              <a:t>% </a:t>
            </a:r>
            <a:r>
              <a:rPr sz="1200" b="0" dirty="0">
                <a:latin typeface="Bookman Old Style" pitchFamily="18" charset="0"/>
              </a:rPr>
              <a:t>для показників, близьких до 5 або 95%,</a:t>
            </a:r>
          </a:p>
          <a:p>
            <a:pPr marL="2154238" algn="just" fontAlgn="auto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2152650" algn="l"/>
              </a:tabLst>
              <a:defRPr/>
            </a:pPr>
            <a:r>
              <a:rPr lang="en-US" sz="1200" b="0" dirty="0" smtClean="0">
                <a:latin typeface="Bookman Old Style" pitchFamily="18" charset="0"/>
              </a:rPr>
              <a:t>0</a:t>
            </a:r>
            <a:r>
              <a:rPr sz="1200" b="0" dirty="0" smtClean="0">
                <a:latin typeface="Bookman Old Style" pitchFamily="18" charset="0"/>
              </a:rPr>
              <a:t>.</a:t>
            </a:r>
            <a:r>
              <a:rPr lang="en-US" sz="1200" b="0" dirty="0" smtClean="0">
                <a:latin typeface="Bookman Old Style" pitchFamily="18" charset="0"/>
              </a:rPr>
              <a:t>7</a:t>
            </a:r>
            <a:r>
              <a:rPr sz="1200" b="0" dirty="0" smtClean="0">
                <a:latin typeface="Bookman Old Style" pitchFamily="18" charset="0"/>
              </a:rPr>
              <a:t>% </a:t>
            </a:r>
            <a:r>
              <a:rPr sz="1200" b="0" dirty="0">
                <a:latin typeface="Bookman Old Style" pitchFamily="18" charset="0"/>
              </a:rPr>
              <a:t>для показників, близьких до 1 або 99%.</a:t>
            </a:r>
          </a:p>
        </p:txBody>
      </p:sp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МЕТОДОЛОГІЯ ОПИТУВАННЯ</a:t>
            </a:r>
            <a:endParaRPr lang="ru-RU" dirty="0" smtClean="0"/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 rot="5400000">
            <a:off x="6326188" y="3046412"/>
            <a:ext cx="502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dirty="0">
                <a:solidFill>
                  <a:schemeClr val="bg1"/>
                </a:solidFill>
                <a:latin typeface="Bookman Old Style" pitchFamily="18" charset="0"/>
              </a:rPr>
              <a:t>МЕТОДОЛОГІЯ ОПИТУВАННЯ</a:t>
            </a:r>
            <a:endParaRPr lang="ru-RU" sz="1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518800"/>
            <a:ext cx="1159200" cy="115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ОСНОВНІ РЕЗУЛЬТАТИ ОПИТУВАННЯ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3313824" cy="331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0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</a:t>
            </a:r>
            <a:r>
              <a:rPr lang="uk-UA" dirty="0" smtClean="0"/>
              <a:t>І РЕЗУЛЬТАТИ ОПИТУВАННЯ</a:t>
            </a:r>
            <a:endParaRPr lang="ru-RU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5400000">
            <a:off x="6326188" y="3046511"/>
            <a:ext cx="5029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ОСНОВНІ РЕЗУЛЬТАТИ ОПИТУВАННЯ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Wingdings" pitchFamily="2" charset="2"/>
              <a:buChar char="v"/>
            </a:pPr>
            <a:r>
              <a:rPr sz="1200" dirty="0" smtClean="0">
                <a:latin typeface="Bookman Old Style" pitchFamily="18" charset="0"/>
              </a:rPr>
              <a:t>В українському суспільстві переважають проєвропейські настрої</a:t>
            </a:r>
            <a:r>
              <a:rPr sz="1200" b="0" dirty="0" smtClean="0">
                <a:latin typeface="Bookman Old Style" pitchFamily="18" charset="0"/>
              </a:rPr>
              <a:t>: </a:t>
            </a:r>
            <a:r>
              <a:rPr sz="1200" dirty="0" smtClean="0">
                <a:latin typeface="Bookman Old Style" pitchFamily="18" charset="0"/>
              </a:rPr>
              <a:t>на гіпотетичному референдумі щодо вступу до ЄС серед тих, хто голосував би, 66% підтримали б вступ до ЄС</a:t>
            </a:r>
            <a:r>
              <a:rPr sz="1200" b="0" dirty="0" smtClean="0">
                <a:latin typeface="Bookman Old Style" pitchFamily="18" charset="0"/>
              </a:rPr>
              <a:t>. 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sz="1200" b="0" dirty="0" smtClean="0">
                <a:latin typeface="Bookman Old Style" pitchFamily="18" charset="0"/>
              </a:rPr>
              <a:t>Водночас, загалом серед усього населення % тих, хто підтримує вступ, складає 48%, а також цей показник істотно варіює залежно від регіону (якщо на Заході і в Центрі більшість "за" вступ до ЄС, то </a:t>
            </a:r>
            <a:r>
              <a:rPr lang="uk-UA" sz="1200" b="0" dirty="0" smtClean="0">
                <a:latin typeface="Bookman Old Style" pitchFamily="18" charset="0"/>
              </a:rPr>
              <a:t>Півдні і Сході ситуація скоріше паритетна, а на Донбасі переважають противники євроінтеграції</a:t>
            </a:r>
            <a:r>
              <a:rPr lang="ru-RU" sz="1200" b="0" dirty="0" smtClean="0">
                <a:latin typeface="Bookman Old Style" pitchFamily="18" charset="0"/>
              </a:rPr>
              <a:t>)</a:t>
            </a:r>
            <a:r>
              <a:rPr sz="1200" b="0" dirty="0" smtClean="0">
                <a:latin typeface="Bookman Old Style" pitchFamily="18" charset="0"/>
              </a:rPr>
              <a:t>.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uk-UA" sz="1200" dirty="0" smtClean="0">
                <a:latin typeface="Bookman Old Style" pitchFamily="18" charset="0"/>
              </a:rPr>
              <a:t>76% українців вважають, що після Революції Гідності потрібно було реформувати судову </a:t>
            </a:r>
            <a:r>
              <a:rPr lang="ru-RU" sz="1200" dirty="0" smtClean="0">
                <a:latin typeface="Bookman Old Style" pitchFamily="18" charset="0"/>
              </a:rPr>
              <a:t>систему </a:t>
            </a:r>
            <a:r>
              <a:rPr lang="uk-UA" sz="1200" dirty="0" smtClean="0">
                <a:latin typeface="Bookman Old Style" pitchFamily="18" charset="0"/>
              </a:rPr>
              <a:t>країни</a:t>
            </a:r>
            <a:r>
              <a:rPr lang="uk-UA" sz="1200" b="0" dirty="0" smtClean="0">
                <a:latin typeface="Bookman Old Style" pitchFamily="18" charset="0"/>
              </a:rPr>
              <a:t>. Причому, них 40.5% узагалі вважали це одним з найбільш нагальних завдань</a:t>
            </a:r>
            <a:r>
              <a:rPr lang="ru-RU" sz="1200" b="0" dirty="0" smtClean="0">
                <a:latin typeface="Bookman Old Style" pitchFamily="18" charset="0"/>
              </a:rPr>
              <a:t>.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uk-UA" sz="1200" dirty="0" smtClean="0">
                <a:latin typeface="Bookman Old Style" pitchFamily="18" charset="0"/>
              </a:rPr>
              <a:t>78.5% населення країни не довіряють судам</a:t>
            </a:r>
            <a:r>
              <a:rPr lang="uk-UA" sz="1200" b="0" dirty="0" smtClean="0">
                <a:latin typeface="Bookman Old Style" pitchFamily="18" charset="0"/>
              </a:rPr>
              <a:t>. Довіряють – лише 12%. У всіх регіонах абсолютна більшість населення не довіряють судам. Разом з цим, </a:t>
            </a:r>
            <a:r>
              <a:rPr lang="ru-RU" sz="1200" b="0" dirty="0">
                <a:latin typeface="Bookman Old Style" pitchFamily="18" charset="0"/>
              </a:rPr>
              <a:t>31% </a:t>
            </a:r>
            <a:r>
              <a:rPr lang="uk-UA" sz="1200" b="0" dirty="0" smtClean="0">
                <a:latin typeface="Bookman Old Style" pitchFamily="18" charset="0"/>
              </a:rPr>
              <a:t>респондентів стверджують, що за останні роки їхнє ставлення погіршилося і лише 3% – що покращилося </a:t>
            </a:r>
            <a:r>
              <a:rPr lang="ru-RU" sz="1200" b="0" dirty="0" smtClean="0">
                <a:latin typeface="Bookman Old Style" pitchFamily="18" charset="0"/>
              </a:rPr>
              <a:t>(</a:t>
            </a:r>
            <a:r>
              <a:rPr lang="uk-UA" sz="1200" b="0" dirty="0" smtClean="0">
                <a:latin typeface="Bookman Old Style" pitchFamily="18" charset="0"/>
              </a:rPr>
              <a:t>ще у 58% ставлення не змінилося</a:t>
            </a:r>
            <a:r>
              <a:rPr lang="ru-RU" sz="1200" b="0" dirty="0" smtClean="0">
                <a:latin typeface="Bookman Old Style" pitchFamily="18" charset="0"/>
              </a:rPr>
              <a:t>).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uk-UA" sz="1200" b="0" dirty="0" smtClean="0">
                <a:latin typeface="Bookman Old Style" pitchFamily="18" charset="0"/>
              </a:rPr>
              <a:t>Попри достатню довгу тривалість реалізації, </a:t>
            </a:r>
            <a:r>
              <a:rPr lang="uk-UA" sz="1200" dirty="0" smtClean="0">
                <a:latin typeface="Bookman Old Style" pitchFamily="18" charset="0"/>
              </a:rPr>
              <a:t>27% респондентів стверджують, що взагалі не знають, що в країні реалізовується судова реформа</a:t>
            </a:r>
            <a:r>
              <a:rPr lang="uk-UA" sz="1200" b="0" dirty="0" smtClean="0">
                <a:latin typeface="Bookman Old Style" pitchFamily="18" charset="0"/>
              </a:rPr>
              <a:t>. </a:t>
            </a:r>
            <a:r>
              <a:rPr lang="uk-UA" sz="1200" dirty="0" smtClean="0">
                <a:latin typeface="Bookman Old Style" pitchFamily="18" charset="0"/>
              </a:rPr>
              <a:t>Ще </a:t>
            </a:r>
            <a:r>
              <a:rPr lang="uk-UA" sz="1200" dirty="0">
                <a:latin typeface="Bookman Old Style" pitchFamily="18" charset="0"/>
              </a:rPr>
              <a:t>47% лише просто чули про неї і не знають деталей</a:t>
            </a:r>
            <a:r>
              <a:rPr lang="uk-UA" sz="1200" b="0" dirty="0">
                <a:latin typeface="Bookman Old Style" pitchFamily="18" charset="0"/>
              </a:rPr>
              <a:t>. </a:t>
            </a:r>
            <a:r>
              <a:rPr lang="uk-UA" sz="1200" b="0" dirty="0" smtClean="0">
                <a:latin typeface="Bookman Old Style" pitchFamily="18" charset="0"/>
              </a:rPr>
              <a:t>23</a:t>
            </a:r>
            <a:r>
              <a:rPr lang="uk-UA" sz="1200" b="0" dirty="0">
                <a:latin typeface="Bookman Old Style" pitchFamily="18" charset="0"/>
              </a:rPr>
              <a:t>% знають про лише окремі положення і лише 4% стверджують, що досить добре поінформовані</a:t>
            </a:r>
            <a:r>
              <a:rPr lang="uk-UA" sz="1200" b="0" dirty="0" smtClean="0">
                <a:latin typeface="Bookman Old Style" pitchFamily="18" charset="0"/>
              </a:rPr>
              <a:t>.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uk-UA" sz="1200" b="0" dirty="0">
                <a:latin typeface="Bookman Old Style" pitchFamily="18" charset="0"/>
              </a:rPr>
              <a:t>В першу чергу українці очікують від судової </a:t>
            </a:r>
            <a:r>
              <a:rPr lang="uk-UA" sz="1200" b="0" dirty="0" smtClean="0">
                <a:latin typeface="Bookman Old Style" pitchFamily="18" charset="0"/>
              </a:rPr>
              <a:t>реформи (взагалі, безвідносно до поточної реформи) </a:t>
            </a:r>
            <a:r>
              <a:rPr lang="uk-UA" sz="1200" b="0" dirty="0">
                <a:latin typeface="Bookman Old Style" pitchFamily="18" charset="0"/>
              </a:rPr>
              <a:t>позбавлення суддів недоторканності і привілеїв, запровадження їхньої майнової відповідальності, покращення доступу до правосуддя, скорочення термінів розгляду справ, упровадження перевірки суддів на детекторі брехні,  швидкості виконання рішень і звільнення частини суддів.</a:t>
            </a:r>
            <a:endParaRPr lang="uk-UA" sz="1200" b="0" dirty="0" smtClean="0">
              <a:latin typeface="Bookman Old Style" pitchFamily="18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r>
              <a:rPr lang="uk-UA" sz="1200" b="0" dirty="0" smtClean="0">
                <a:latin typeface="Bookman Old Style" pitchFamily="18" charset="0"/>
              </a:rPr>
              <a:t>Разом з цим, лише 12% </a:t>
            </a:r>
            <a:r>
              <a:rPr lang="uk-UA" sz="1200" b="0" dirty="0" smtClean="0">
                <a:latin typeface="Bookman Old Style" pitchFamily="18" charset="0"/>
              </a:rPr>
              <a:t>пропозицію підняти зарплату районних суддів до рівня Верховного </a:t>
            </a:r>
            <a:r>
              <a:rPr lang="ru-RU" sz="1200" b="0" dirty="0" smtClean="0">
                <a:latin typeface="Bookman Old Style" pitchFamily="18" charset="0"/>
              </a:rPr>
              <a:t>суду</a:t>
            </a:r>
            <a:r>
              <a:rPr lang="uk-UA" sz="1200" b="0" dirty="0" smtClean="0">
                <a:latin typeface="Bookman Old Style" pitchFamily="18" charset="0"/>
              </a:rPr>
              <a:t> </a:t>
            </a:r>
            <a:r>
              <a:rPr lang="uk-UA" sz="1200" b="0" dirty="0" smtClean="0">
                <a:latin typeface="Bookman Old Style" pitchFamily="18" charset="0"/>
              </a:rPr>
              <a:t>як захід для зниження корупції (не підтримують – 83%). А з думкою щодо виборності суддів як заходу для зниження корупції згодні 57% (не згодні – 23%).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uk-UA" sz="1200" dirty="0">
                <a:latin typeface="Bookman Old Style" pitchFamily="18" charset="0"/>
              </a:rPr>
              <a:t>Серед тих, хто принаймні чув про реформу, 44% бачать певний результат</a:t>
            </a:r>
            <a:r>
              <a:rPr lang="uk-UA" sz="1200" b="0" dirty="0">
                <a:latin typeface="Bookman Old Style" pitchFamily="18" charset="0"/>
              </a:rPr>
              <a:t>. Найчастіше респонденти говорили про істотне підвищення рівня зарплати (24%) і звільнення частини суддів (20</a:t>
            </a:r>
            <a:r>
              <a:rPr lang="uk-UA" sz="1200" b="0" dirty="0" smtClean="0">
                <a:latin typeface="Bookman Old Style" pitchFamily="18" charset="0"/>
              </a:rPr>
              <a:t>%). Про інші наслідки говорили не більше 8%. </a:t>
            </a:r>
            <a:r>
              <a:rPr lang="uk-UA" sz="1200" b="0" dirty="0">
                <a:latin typeface="Bookman Old Style" pitchFamily="18" charset="0"/>
              </a:rPr>
              <a:t>Водночас, 34% вважають, що взагалі нічого не було реалізовано.</a:t>
            </a:r>
            <a:endParaRPr lang="uk-UA" sz="1200" b="0" dirty="0" smtClean="0">
              <a:latin typeface="Bookman Old Style" pitchFamily="18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endParaRPr lang="uk-UA" sz="1200" b="0" dirty="0">
              <a:latin typeface="Bookman Old Style" pitchFamily="18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endParaRPr lang="ru-RU" sz="1200" b="0" dirty="0" smtClean="0">
              <a:latin typeface="Bookman Old Style" pitchFamily="18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endParaRPr sz="1200" b="0" dirty="0" smtClean="0">
              <a:latin typeface="Bookman Old Style" pitchFamily="18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endParaRPr sz="1200" b="0" dirty="0" smtClean="0">
              <a:latin typeface="Bookman Old Style" pitchFamily="18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endParaRPr sz="1200" b="0" dirty="0" smtClean="0">
              <a:latin typeface="Bookman Old Style" pitchFamily="18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endParaRPr sz="1200" b="0" dirty="0" smtClean="0">
              <a:latin typeface="Bookman Old Style" pitchFamily="18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endParaRPr sz="12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49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</a:t>
            </a:r>
            <a:r>
              <a:rPr lang="uk-UA" dirty="0" smtClean="0"/>
              <a:t>І РЕЗУЛЬТАТИ ОПИТУВАННЯ</a:t>
            </a:r>
            <a:endParaRPr lang="ru-RU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5400000">
            <a:off x="6326188" y="3046511"/>
            <a:ext cx="5029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ОСНОВНІ РЕЗУЛЬТАТИ ОПИТУВАННЯ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Wingdings" pitchFamily="2" charset="2"/>
              <a:buChar char="v"/>
            </a:pPr>
            <a:r>
              <a:rPr lang="uk-UA" sz="1200" b="0" dirty="0">
                <a:latin typeface="Bookman Old Style" pitchFamily="18" charset="0"/>
              </a:rPr>
              <a:t>У цілому </a:t>
            </a:r>
            <a:r>
              <a:rPr lang="uk-UA" sz="1200" dirty="0">
                <a:latin typeface="Bookman Old Style" pitchFamily="18" charset="0"/>
              </a:rPr>
              <a:t>успішною вважають реформу 11% тих, хто про неї принаймні чув</a:t>
            </a:r>
            <a:r>
              <a:rPr lang="uk-UA" sz="1200" b="0" dirty="0">
                <a:latin typeface="Bookman Old Style" pitchFamily="18" charset="0"/>
              </a:rPr>
              <a:t>. Ще 24% вважають її у цілому неуспішною, хоча і побачили окремі позитивні наслідки. А 44% вважають її зовсім неуспішною</a:t>
            </a:r>
            <a:r>
              <a:rPr lang="uk-UA" sz="1200" b="0" dirty="0" smtClean="0">
                <a:latin typeface="Bookman Old Style" pitchFamily="18" charset="0"/>
              </a:rPr>
              <a:t>. </a:t>
            </a:r>
            <a:r>
              <a:rPr lang="uk-UA" sz="1200" b="0" dirty="0">
                <a:latin typeface="Bookman Old Style" pitchFamily="18" charset="0"/>
              </a:rPr>
              <a:t>Хоча є тенденція до більш позитивних оцінок серед краще поінформованих респондентів, але навіть серед найбільш обізнаних респондентів переважають негативні оцінки</a:t>
            </a:r>
            <a:r>
              <a:rPr lang="uk-UA" sz="1200" b="0" dirty="0" smtClean="0">
                <a:latin typeface="Bookman Old Style" pitchFamily="18" charset="0"/>
              </a:rPr>
              <a:t>.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uk-UA" sz="1200" b="0" dirty="0" smtClean="0">
                <a:latin typeface="Bookman Old Style" pitchFamily="18" charset="0"/>
              </a:rPr>
              <a:t>Серед </a:t>
            </a:r>
            <a:r>
              <a:rPr lang="uk-UA" sz="1200" b="0" dirty="0">
                <a:latin typeface="Bookman Old Style" pitchFamily="18" charset="0"/>
              </a:rPr>
              <a:t>загалом різних факторів </a:t>
            </a:r>
            <a:r>
              <a:rPr lang="uk-UA" sz="1200" dirty="0">
                <a:latin typeface="Bookman Old Style" pitchFamily="18" charset="0"/>
              </a:rPr>
              <a:t>45% вважають головною причиною </a:t>
            </a:r>
            <a:r>
              <a:rPr lang="uk-UA" sz="1200" dirty="0" smtClean="0">
                <a:latin typeface="Bookman Old Style" pitchFamily="18" charset="0"/>
              </a:rPr>
              <a:t>неуспішності</a:t>
            </a:r>
            <a:r>
              <a:rPr lang="uk-UA" sz="1200" b="0" dirty="0" smtClean="0">
                <a:latin typeface="Bookman Old Style" pitchFamily="18" charset="0"/>
              </a:rPr>
              <a:t> реформи – </a:t>
            </a:r>
            <a:r>
              <a:rPr lang="uk-UA" sz="1200" dirty="0" smtClean="0">
                <a:latin typeface="Bookman Old Style" pitchFamily="18" charset="0"/>
              </a:rPr>
              <a:t>корупцію</a:t>
            </a:r>
            <a:r>
              <a:rPr lang="uk-UA" sz="1200" b="0" dirty="0" smtClean="0">
                <a:latin typeface="Bookman Old Style" pitchFamily="18" charset="0"/>
              </a:rPr>
              <a:t> </a:t>
            </a:r>
            <a:r>
              <a:rPr lang="uk-UA" sz="1200" b="0" dirty="0">
                <a:latin typeface="Bookman Old Style" pitchFamily="18" charset="0"/>
              </a:rPr>
              <a:t>в системі органів державної влади</a:t>
            </a:r>
            <a:r>
              <a:rPr lang="uk-UA" sz="1200" b="0" dirty="0" smtClean="0">
                <a:latin typeface="Bookman Old Style" pitchFamily="18" charset="0"/>
              </a:rPr>
              <a:t>. Фактор корупції підсилюється вірою більшості в те, що використання коштів, які виділялися міжнародними організаціями, недостатньо контролювалося, і самі кошти у цілому були використані не за призначенням.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uk-UA" sz="1200" b="0" dirty="0" smtClean="0">
                <a:latin typeface="Bookman Old Style" pitchFamily="18" charset="0"/>
              </a:rPr>
              <a:t>Серед </a:t>
            </a:r>
            <a:r>
              <a:rPr lang="uk-UA" sz="1200" b="0" dirty="0">
                <a:latin typeface="Bookman Old Style" pitchFamily="18" charset="0"/>
              </a:rPr>
              <a:t>конкретних осіб, хто </a:t>
            </a:r>
            <a:r>
              <a:rPr lang="uk-UA" sz="1200" dirty="0">
                <a:latin typeface="Bookman Old Style" pitchFamily="18" charset="0"/>
              </a:rPr>
              <a:t>несе найбільше відповідальності</a:t>
            </a:r>
            <a:r>
              <a:rPr lang="uk-UA" sz="1200" b="0" dirty="0">
                <a:latin typeface="Bookman Old Style" pitchFamily="18" charset="0"/>
              </a:rPr>
              <a:t>, </a:t>
            </a:r>
            <a:r>
              <a:rPr lang="uk-UA" sz="1200" dirty="0">
                <a:latin typeface="Bookman Old Style" pitchFamily="18" charset="0"/>
              </a:rPr>
              <a:t>52% респондентів говорять про Президента</a:t>
            </a:r>
            <a:r>
              <a:rPr lang="uk-UA" sz="1200" b="0" dirty="0" smtClean="0">
                <a:latin typeface="Bookman Old Style" pitchFamily="18" charset="0"/>
              </a:rPr>
              <a:t>.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uk-UA" sz="1200" dirty="0">
                <a:latin typeface="Bookman Old Style" pitchFamily="18" charset="0"/>
              </a:rPr>
              <a:t>Респонденти скоріше підтримують участь міжнародних організацій у проведенні судової реформи</a:t>
            </a:r>
            <a:r>
              <a:rPr lang="uk-UA" sz="1200" b="0" dirty="0">
                <a:latin typeface="Bookman Old Style" pitchFamily="18" charset="0"/>
              </a:rPr>
              <a:t>: «за» їхню участь виступають 46%, «проти» – 33</a:t>
            </a:r>
            <a:r>
              <a:rPr lang="uk-UA" sz="1200" b="0" dirty="0" smtClean="0">
                <a:latin typeface="Bookman Old Style" pitchFamily="18" charset="0"/>
              </a:rPr>
              <a:t>%.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uk-UA" sz="1200" b="0" dirty="0" smtClean="0">
                <a:latin typeface="Bookman Old Style" pitchFamily="18" charset="0"/>
              </a:rPr>
              <a:t>Серед тих, хто знає про нинішню судову реформу, третина (32%) </a:t>
            </a:r>
            <a:r>
              <a:rPr lang="uk-UA" sz="1200" b="0" dirty="0">
                <a:latin typeface="Bookman Old Style" pitchFamily="18" charset="0"/>
              </a:rPr>
              <a:t>не змогли оцінити роль міжнародних організацій. Ще 20% вважають, що вони взагалі не беруть участь у реформі, 31% – що беруть участь у недостатній мірі, 10.5% – що беруть у достатній мірі, а 7.5% вбачають надмірний вплив.</a:t>
            </a:r>
            <a:endParaRPr lang="uk-UA" sz="1200" b="0" dirty="0" smtClean="0">
              <a:latin typeface="Bookman Old Style" pitchFamily="18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endParaRPr lang="uk-UA" sz="1200" b="0" dirty="0">
              <a:latin typeface="Bookman Old Style" pitchFamily="18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endParaRPr sz="1200" b="0" dirty="0">
              <a:latin typeface="Bookman Old Style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5518800"/>
            <a:ext cx="1159200" cy="11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506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І. </a:t>
            </a:r>
            <a:r>
              <a:rPr lang="uk-UA" dirty="0">
                <a:solidFill>
                  <a:schemeClr val="dk1"/>
                </a:solidFill>
              </a:rPr>
              <a:t>ЄВРОІНТЕГРАЦІЙНІ ПРАГНЕННЯ НАСЕЛЕННЯ. ДОВІРА ДО СУДІВ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2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ПІДТРИМКА ВСТУПУ УКРАЇНИ ДО ЄВРОПЕЙСЬКОГО СОЮЗУ</a:t>
            </a:r>
            <a:endParaRPr lang="ru-RU" dirty="0"/>
          </a:p>
        </p:txBody>
      </p:sp>
      <p:graphicFrame>
        <p:nvGraphicFramePr>
          <p:cNvPr id="4" name="Объект 13"/>
          <p:cNvGraphicFramePr/>
          <p:nvPr>
            <p:extLst>
              <p:ext uri="{D42A27DB-BD31-4B8C-83A1-F6EECF244321}">
                <p14:modId xmlns:p14="http://schemas.microsoft.com/office/powerpoint/2010/main" val="3179437141"/>
              </p:ext>
            </p:extLst>
          </p:nvPr>
        </p:nvGraphicFramePr>
        <p:xfrm>
          <a:off x="611560" y="2830624"/>
          <a:ext cx="7560840" cy="3647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640" y="2309971"/>
            <a:ext cx="6363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Уявіть, будь ласка, що зараз відбувається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референдум</a:t>
            </a:r>
            <a:r>
              <a:rPr lang="uk-UA" sz="1200" b="1" dirty="0" smtClean="0">
                <a:latin typeface="Bookman Old Style" pitchFamily="18" charset="0"/>
              </a:rPr>
              <a:t> з питання, чи вступати Україні до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Європейського Союзу</a:t>
            </a:r>
            <a:r>
              <a:rPr lang="uk-UA" sz="1200" b="1" dirty="0" smtClean="0">
                <a:latin typeface="Bookman Old Style" pitchFamily="18" charset="0"/>
              </a:rPr>
              <a:t>. Ви можете проголосувати за вступ до цього союзу, проти вступу або утриматися – не брати участі у голосуванні. Який Ваш вибір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  <a:endParaRPr lang="ru-RU" sz="1000" dirty="0" smtClean="0">
              <a:latin typeface="Bookman Old Style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 rot="5400000">
            <a:off x="6326188" y="293879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І. ЄВРОІНТЕГРАЦІЙНІ ПРАГНЕННЯ НАСЕЛЕННЯ. ДОВІРА ДО СУДІВ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20097" y="6627497"/>
            <a:ext cx="8611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Усі респонденти, Україна в цілому </a:t>
            </a:r>
            <a:r>
              <a:rPr lang="en-US" sz="1000" i="1" dirty="0" smtClean="0">
                <a:latin typeface="Bookman Old Style" pitchFamily="18" charset="0"/>
              </a:rPr>
              <a:t>n=</a:t>
            </a:r>
            <a:r>
              <a:rPr lang="uk-UA" sz="1000" i="1" dirty="0" smtClean="0">
                <a:latin typeface="Bookman Old Style" pitchFamily="18" charset="0"/>
              </a:rPr>
              <a:t>201</a:t>
            </a:r>
            <a:r>
              <a:rPr lang="en-US" sz="1000" i="1" dirty="0" smtClean="0">
                <a:latin typeface="Bookman Old Style" pitchFamily="18" charset="0"/>
              </a:rPr>
              <a:t>1</a:t>
            </a:r>
            <a:r>
              <a:rPr lang="uk-UA" sz="1000" i="1" dirty="0" smtClean="0">
                <a:latin typeface="Bookman Old Style" pitchFamily="18" charset="0"/>
              </a:rPr>
              <a:t>,</a:t>
            </a:r>
            <a:r>
              <a:rPr lang="en-US" sz="1000" i="1" dirty="0" smtClean="0">
                <a:latin typeface="Bookman Old Style" pitchFamily="18" charset="0"/>
              </a:rPr>
              <a:t> </a:t>
            </a:r>
            <a:r>
              <a:rPr lang="uk-UA" sz="1000" i="1" dirty="0" smtClean="0">
                <a:latin typeface="Bookman Old Style" pitchFamily="18" charset="0"/>
              </a:rPr>
              <a:t>Захід </a:t>
            </a:r>
            <a:r>
              <a:rPr lang="en-US" sz="1000" i="1" dirty="0" smtClean="0">
                <a:latin typeface="Bookman Old Style" pitchFamily="18" charset="0"/>
              </a:rPr>
              <a:t>n=585</a:t>
            </a:r>
            <a:r>
              <a:rPr lang="uk-UA" sz="1000" i="1" dirty="0" smtClean="0">
                <a:latin typeface="Bookman Old Style" pitchFamily="18" charset="0"/>
              </a:rPr>
              <a:t>, Центр </a:t>
            </a:r>
            <a:r>
              <a:rPr lang="en-US" sz="1000" i="1" dirty="0" smtClean="0">
                <a:latin typeface="Bookman Old Style" pitchFamily="18" charset="0"/>
              </a:rPr>
              <a:t>n=660</a:t>
            </a:r>
            <a:r>
              <a:rPr lang="uk-UA" sz="1000" i="1" dirty="0" smtClean="0">
                <a:latin typeface="Bookman Old Style" pitchFamily="18" charset="0"/>
              </a:rPr>
              <a:t>, Південь </a:t>
            </a:r>
            <a:r>
              <a:rPr lang="en-US" sz="1000" i="1" dirty="0" smtClean="0">
                <a:latin typeface="Bookman Old Style" pitchFamily="18" charset="0"/>
              </a:rPr>
              <a:t>n=241</a:t>
            </a:r>
            <a:r>
              <a:rPr lang="uk-UA" sz="1000" i="1" dirty="0" smtClean="0">
                <a:latin typeface="Bookman Old Style" pitchFamily="18" charset="0"/>
              </a:rPr>
              <a:t>, Схід </a:t>
            </a:r>
            <a:r>
              <a:rPr lang="en-US" sz="1000" i="1" dirty="0" smtClean="0">
                <a:latin typeface="Bookman Old Style" pitchFamily="18" charset="0"/>
              </a:rPr>
              <a:t>n=390</a:t>
            </a:r>
            <a:r>
              <a:rPr lang="uk-UA" sz="1000" i="1" dirty="0" smtClean="0">
                <a:latin typeface="Bookman Old Style" pitchFamily="18" charset="0"/>
              </a:rPr>
              <a:t>,</a:t>
            </a:r>
            <a:r>
              <a:rPr lang="en-US" sz="1000" i="1" dirty="0" smtClean="0">
                <a:latin typeface="Bookman Old Style" pitchFamily="18" charset="0"/>
              </a:rPr>
              <a:t> </a:t>
            </a:r>
            <a:r>
              <a:rPr lang="uk-UA" sz="1000" i="1" dirty="0" smtClean="0">
                <a:latin typeface="Bookman Old Style" pitchFamily="18" charset="0"/>
              </a:rPr>
              <a:t>Донбас </a:t>
            </a:r>
            <a:r>
              <a:rPr lang="en-US" sz="1000" i="1" dirty="0" smtClean="0">
                <a:latin typeface="Bookman Old Style" pitchFamily="18" charset="0"/>
              </a:rPr>
              <a:t>135</a:t>
            </a:r>
            <a:r>
              <a:rPr lang="uk-UA" sz="1000" i="1" dirty="0" smtClean="0">
                <a:latin typeface="Bookman Old Style" pitchFamily="18" charset="0"/>
              </a:rPr>
              <a:t>.</a:t>
            </a:r>
            <a:endParaRPr lang="ru-RU" sz="1000" i="1" dirty="0" smtClean="0">
              <a:latin typeface="Bookman Old Style" pitchFamily="18" charset="0"/>
            </a:endParaRP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sz="1200" b="0" dirty="0" smtClean="0">
                <a:latin typeface="Bookman Old Style" pitchFamily="18" charset="0"/>
              </a:rPr>
              <a:t>Близько половини серед усього населення країни (48%) на референдумі підтримали б вступ до ЄС. Проти проголосували б удвічі менше громадян </a:t>
            </a:r>
            <a:r>
              <a:rPr lang="ru-RU" sz="1200" b="0" dirty="0" smtClean="0">
                <a:latin typeface="Bookman Old Style" pitchFamily="18" charset="0"/>
              </a:rPr>
              <a:t>–</a:t>
            </a:r>
            <a:r>
              <a:rPr sz="1200" b="0" dirty="0" smtClean="0">
                <a:latin typeface="Bookman Old Style" pitchFamily="18" charset="0"/>
              </a:rPr>
              <a:t> 25%. Т</a:t>
            </a:r>
            <a:r>
              <a:rPr lang="ru-RU" sz="1200" b="0" dirty="0" smtClean="0">
                <a:latin typeface="Bookman Old Style" pitchFamily="18" charset="0"/>
              </a:rPr>
              <a:t>а</a:t>
            </a:r>
            <a:r>
              <a:rPr sz="1200" b="0" dirty="0" smtClean="0">
                <a:latin typeface="Bookman Old Style" pitchFamily="18" charset="0"/>
              </a:rPr>
              <a:t>ким чином, у перерахунку до тих, хто взяв би участь у </a:t>
            </a:r>
            <a:r>
              <a:rPr sz="1200" b="0" dirty="0" smtClean="0">
                <a:latin typeface="Bookman Old Style" pitchFamily="18" charset="0"/>
              </a:rPr>
              <a:t>голосуванні </a:t>
            </a:r>
            <a:r>
              <a:rPr lang="ru-RU" sz="1200" b="0" dirty="0">
                <a:latin typeface="Bookman Old Style" pitchFamily="18" charset="0"/>
              </a:rPr>
              <a:t>(а </a:t>
            </a:r>
            <a:r>
              <a:rPr lang="uk-UA" sz="1200" b="0" dirty="0" smtClean="0">
                <a:latin typeface="Bookman Old Style" pitchFamily="18" charset="0"/>
              </a:rPr>
              <a:t>це</a:t>
            </a:r>
            <a:r>
              <a:rPr lang="ru-RU" sz="1200" b="0" dirty="0" smtClean="0">
                <a:latin typeface="Bookman Old Style" pitchFamily="18" charset="0"/>
              </a:rPr>
              <a:t> </a:t>
            </a:r>
            <a:r>
              <a:rPr lang="ru-RU" sz="1200" b="0" dirty="0">
                <a:latin typeface="Bookman Old Style" pitchFamily="18" charset="0"/>
              </a:rPr>
              <a:t>і є результат референдуму</a:t>
            </a:r>
            <a:r>
              <a:rPr lang="ru-RU" sz="1200" b="0" dirty="0" smtClean="0">
                <a:latin typeface="Bookman Old Style" pitchFamily="18" charset="0"/>
              </a:rPr>
              <a:t>)</a:t>
            </a:r>
            <a:r>
              <a:rPr lang="uk-UA" sz="1200" b="0" dirty="0" smtClean="0">
                <a:latin typeface="Bookman Old Style" pitchFamily="18" charset="0"/>
              </a:rPr>
              <a:t>, 66</a:t>
            </a:r>
            <a:r>
              <a:rPr sz="1200" b="0" dirty="0" smtClean="0">
                <a:latin typeface="Bookman Old Style" pitchFamily="18" charset="0"/>
              </a:rPr>
              <a:t>% </a:t>
            </a:r>
            <a:r>
              <a:rPr sz="1200" b="0" dirty="0" smtClean="0">
                <a:latin typeface="Bookman Old Style" pitchFamily="18" charset="0"/>
              </a:rPr>
              <a:t>проголосували б "за</a:t>
            </a:r>
            <a:r>
              <a:rPr sz="1200" b="0" dirty="0" smtClean="0">
                <a:latin typeface="Bookman Old Style" pitchFamily="18" charset="0"/>
              </a:rPr>
              <a:t>" вступ до ЄС. </a:t>
            </a:r>
            <a:endParaRPr sz="1200" b="0" dirty="0" smtClean="0">
              <a:latin typeface="Bookman Old Style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sz="1200" b="0" dirty="0" smtClean="0">
                <a:latin typeface="Bookman Old Style" pitchFamily="18" charset="0"/>
              </a:rPr>
              <a:t>Водночас, "за" вступ голосували б більшість жителів Заходу і Центру. На Півдні і Сході ситуація скоріше паритетна, а на Донбасі переважають противники євроінтеграції.</a:t>
            </a:r>
            <a:endParaRPr sz="1200" b="0" dirty="0">
              <a:latin typeface="Bookman Old Style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771800" y="3096344"/>
            <a:ext cx="5485964" cy="476672"/>
            <a:chOff x="2902460" y="2924944"/>
            <a:chExt cx="5485964" cy="476672"/>
          </a:xfrm>
        </p:grpSpPr>
        <p:sp>
          <p:nvSpPr>
            <p:cNvPr id="9" name="TextBox 8"/>
            <p:cNvSpPr txBox="1"/>
            <p:nvPr/>
          </p:nvSpPr>
          <p:spPr>
            <a:xfrm>
              <a:off x="6790892" y="2924944"/>
              <a:ext cx="15975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100" dirty="0" smtClean="0">
                  <a:latin typeface="Bookman Old Style" pitchFamily="18" charset="0"/>
                  <a:cs typeface="Arial" pitchFamily="34" charset="0"/>
                </a:rPr>
                <a:t>Важко сказати</a:t>
              </a:r>
              <a:r>
                <a:rPr lang="en-US" sz="1100" dirty="0" smtClean="0">
                  <a:latin typeface="Bookman Old Style" pitchFamily="18" charset="0"/>
                  <a:cs typeface="Arial" pitchFamily="34" charset="0"/>
                </a:rPr>
                <a:t> </a:t>
              </a:r>
              <a:endParaRPr lang="uk-UA" sz="1100" dirty="0" smtClean="0">
                <a:latin typeface="Bookman Old Style" pitchFamily="18" charset="0"/>
                <a:cs typeface="Arial" pitchFamily="34" charset="0"/>
              </a:endParaRPr>
            </a:p>
            <a:p>
              <a:r>
                <a:rPr lang="en-US" sz="1100" dirty="0" smtClean="0">
                  <a:latin typeface="Bookman Old Style" pitchFamily="18" charset="0"/>
                  <a:cs typeface="Arial" pitchFamily="34" charset="0"/>
                </a:rPr>
                <a:t>/ </a:t>
              </a:r>
              <a:r>
                <a:rPr lang="uk-UA" sz="1100" dirty="0" smtClean="0">
                  <a:latin typeface="Bookman Old Style" pitchFamily="18" charset="0"/>
                  <a:cs typeface="Arial" pitchFamily="34" charset="0"/>
                </a:rPr>
                <a:t>відмова</a:t>
              </a:r>
              <a:endParaRPr lang="uk-UA" sz="1100" dirty="0">
                <a:latin typeface="Bookman Old Style" pitchFamily="18" charset="0"/>
                <a:cs typeface="Arial" pitchFamily="34" charset="0"/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0036" y="3009583"/>
              <a:ext cx="230941" cy="230941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2460" y="2924944"/>
              <a:ext cx="476672" cy="47667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262500" y="3023374"/>
              <a:ext cx="8134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100" dirty="0" smtClean="0">
                  <a:latin typeface="Bookman Old Style" pitchFamily="18" charset="0"/>
                  <a:cs typeface="Arial" pitchFamily="34" charset="0"/>
                </a:rPr>
                <a:t>За</a:t>
              </a:r>
              <a:endParaRPr lang="uk-UA" sz="1100" dirty="0">
                <a:latin typeface="Bookman Old Style" pitchFamily="18" charset="0"/>
                <a:cs typeface="Arial" pitchFamily="34" charset="0"/>
              </a:endParaRPr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6277" y="2924944"/>
              <a:ext cx="476672" cy="47667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270612" y="3023374"/>
              <a:ext cx="8134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100" dirty="0" smtClean="0">
                  <a:latin typeface="Bookman Old Style" pitchFamily="18" charset="0"/>
                  <a:cs typeface="Arial" pitchFamily="34" charset="0"/>
                </a:rPr>
                <a:t>Проти</a:t>
              </a:r>
              <a:endParaRPr lang="uk-UA" sz="1100" dirty="0">
                <a:latin typeface="Bookman Old Style" pitchFamily="18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94748" y="2924944"/>
              <a:ext cx="11152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100" dirty="0" smtClean="0">
                  <a:latin typeface="Bookman Old Style" pitchFamily="18" charset="0"/>
                  <a:cs typeface="Arial" pitchFamily="34" charset="0"/>
                </a:rPr>
                <a:t>Не будуть голосувати</a:t>
              </a:r>
              <a:endParaRPr lang="uk-UA" sz="1100" dirty="0">
                <a:latin typeface="Bookman Old Style" pitchFamily="18" charset="0"/>
                <a:cs typeface="Arial" pitchFamily="34" charset="0"/>
              </a:endParaRPr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3837" y="2983249"/>
              <a:ext cx="354646" cy="354646"/>
            </a:xfrm>
            <a:prstGeom prst="rect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386571" y="4175974"/>
            <a:ext cx="7992888" cy="0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93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ПРІОРИТЕТНІСТЬ СУДОВОЇ РЕФОРМИ ПІСЛЯ РЕВОЛЮЦІЇ ГІДНОСТІ</a:t>
            </a:r>
            <a:endParaRPr lang="ru-RU" dirty="0"/>
          </a:p>
        </p:txBody>
      </p:sp>
      <p:graphicFrame>
        <p:nvGraphicFramePr>
          <p:cNvPr id="4" name="Объект 13"/>
          <p:cNvGraphicFramePr/>
          <p:nvPr>
            <p:extLst>
              <p:ext uri="{D42A27DB-BD31-4B8C-83A1-F6EECF244321}">
                <p14:modId xmlns:p14="http://schemas.microsoft.com/office/powerpoint/2010/main" val="1616424005"/>
              </p:ext>
            </p:extLst>
          </p:nvPr>
        </p:nvGraphicFramePr>
        <p:xfrm>
          <a:off x="611560" y="2830624"/>
          <a:ext cx="7560840" cy="3647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1061" y="2060848"/>
            <a:ext cx="6363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Bookman Old Style" pitchFamily="18" charset="0"/>
              </a:rPr>
              <a:t>Чи </a:t>
            </a:r>
            <a:r>
              <a:rPr lang="uk-UA" sz="1200" b="1" dirty="0" smtClean="0">
                <a:solidFill>
                  <a:schemeClr val="accent2"/>
                </a:solidFill>
                <a:latin typeface="Bookman Old Style" pitchFamily="18" charset="0"/>
              </a:rPr>
              <a:t>потребувала судова система реформування </a:t>
            </a:r>
            <a:r>
              <a:rPr lang="uk-UA" sz="1200" b="1" dirty="0" smtClean="0">
                <a:latin typeface="Bookman Old Style" pitchFamily="18" charset="0"/>
              </a:rPr>
              <a:t>після Революції Гідності в 2013-2014 році</a:t>
            </a:r>
            <a:r>
              <a:rPr lang="ru-RU" sz="1200" b="1" dirty="0" smtClean="0">
                <a:latin typeface="Bookman Old Style" pitchFamily="18" charset="0"/>
              </a:rPr>
              <a:t>?</a:t>
            </a:r>
            <a:endParaRPr lang="ru-RU" sz="1000" dirty="0" smtClean="0">
              <a:latin typeface="Bookman Old Style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 rot="5400000">
            <a:off x="6326188" y="293879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І. ЄВРОІНТЕГРАЦІЙНІ ПРАГНЕННЯ НАСЕЛЕННЯ. ДОВІРА ДО СУДІВ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20097" y="6627497"/>
            <a:ext cx="8611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i="1" dirty="0" smtClean="0">
                <a:latin typeface="Bookman Old Style" pitchFamily="18" charset="0"/>
              </a:rPr>
              <a:t>База: Усі респонденти, Україна в цілому </a:t>
            </a:r>
            <a:r>
              <a:rPr lang="en-US" sz="1000" i="1" dirty="0" smtClean="0">
                <a:latin typeface="Bookman Old Style" pitchFamily="18" charset="0"/>
              </a:rPr>
              <a:t>n=</a:t>
            </a:r>
            <a:r>
              <a:rPr lang="uk-UA" sz="1000" i="1" dirty="0" smtClean="0">
                <a:latin typeface="Bookman Old Style" pitchFamily="18" charset="0"/>
              </a:rPr>
              <a:t>201</a:t>
            </a:r>
            <a:r>
              <a:rPr lang="en-US" sz="1000" i="1" dirty="0" smtClean="0">
                <a:latin typeface="Bookman Old Style" pitchFamily="18" charset="0"/>
              </a:rPr>
              <a:t>1</a:t>
            </a:r>
            <a:r>
              <a:rPr lang="uk-UA" sz="1000" i="1" dirty="0" smtClean="0">
                <a:latin typeface="Bookman Old Style" pitchFamily="18" charset="0"/>
              </a:rPr>
              <a:t>,</a:t>
            </a:r>
            <a:r>
              <a:rPr lang="en-US" sz="1000" i="1" dirty="0" smtClean="0">
                <a:latin typeface="Bookman Old Style" pitchFamily="18" charset="0"/>
              </a:rPr>
              <a:t> </a:t>
            </a:r>
            <a:r>
              <a:rPr lang="uk-UA" sz="1000" i="1" dirty="0" smtClean="0">
                <a:latin typeface="Bookman Old Style" pitchFamily="18" charset="0"/>
              </a:rPr>
              <a:t>Захід </a:t>
            </a:r>
            <a:r>
              <a:rPr lang="en-US" sz="1000" i="1" dirty="0" smtClean="0">
                <a:latin typeface="Bookman Old Style" pitchFamily="18" charset="0"/>
              </a:rPr>
              <a:t>n=585</a:t>
            </a:r>
            <a:r>
              <a:rPr lang="uk-UA" sz="1000" i="1" dirty="0" smtClean="0">
                <a:latin typeface="Bookman Old Style" pitchFamily="18" charset="0"/>
              </a:rPr>
              <a:t>, Центр </a:t>
            </a:r>
            <a:r>
              <a:rPr lang="en-US" sz="1000" i="1" dirty="0" smtClean="0">
                <a:latin typeface="Bookman Old Style" pitchFamily="18" charset="0"/>
              </a:rPr>
              <a:t>n=660</a:t>
            </a:r>
            <a:r>
              <a:rPr lang="uk-UA" sz="1000" i="1" dirty="0" smtClean="0">
                <a:latin typeface="Bookman Old Style" pitchFamily="18" charset="0"/>
              </a:rPr>
              <a:t>, Південь </a:t>
            </a:r>
            <a:r>
              <a:rPr lang="en-US" sz="1000" i="1" dirty="0" smtClean="0">
                <a:latin typeface="Bookman Old Style" pitchFamily="18" charset="0"/>
              </a:rPr>
              <a:t>n=241</a:t>
            </a:r>
            <a:r>
              <a:rPr lang="uk-UA" sz="1000" i="1" dirty="0" smtClean="0">
                <a:latin typeface="Bookman Old Style" pitchFamily="18" charset="0"/>
              </a:rPr>
              <a:t>, Схід </a:t>
            </a:r>
            <a:r>
              <a:rPr lang="en-US" sz="1000" i="1" dirty="0" smtClean="0">
                <a:latin typeface="Bookman Old Style" pitchFamily="18" charset="0"/>
              </a:rPr>
              <a:t>n=390</a:t>
            </a:r>
            <a:r>
              <a:rPr lang="uk-UA" sz="1000" i="1" dirty="0" smtClean="0">
                <a:latin typeface="Bookman Old Style" pitchFamily="18" charset="0"/>
              </a:rPr>
              <a:t>,</a:t>
            </a:r>
            <a:r>
              <a:rPr lang="en-US" sz="1000" i="1" dirty="0" smtClean="0">
                <a:latin typeface="Bookman Old Style" pitchFamily="18" charset="0"/>
              </a:rPr>
              <a:t> </a:t>
            </a:r>
            <a:r>
              <a:rPr lang="uk-UA" sz="1000" i="1" dirty="0" smtClean="0">
                <a:latin typeface="Bookman Old Style" pitchFamily="18" charset="0"/>
              </a:rPr>
              <a:t>Донбас </a:t>
            </a:r>
            <a:r>
              <a:rPr lang="en-US" sz="1000" i="1" dirty="0" smtClean="0">
                <a:latin typeface="Bookman Old Style" pitchFamily="18" charset="0"/>
              </a:rPr>
              <a:t>135</a:t>
            </a:r>
            <a:r>
              <a:rPr lang="uk-UA" sz="1000" i="1" dirty="0" smtClean="0">
                <a:latin typeface="Bookman Old Style" pitchFamily="18" charset="0"/>
              </a:rPr>
              <a:t>.</a:t>
            </a:r>
            <a:endParaRPr lang="ru-RU" sz="1000" i="1" dirty="0" smtClean="0">
              <a:latin typeface="Bookman Old Style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86571" y="4175974"/>
            <a:ext cx="7992888" cy="0"/>
          </a:xfrm>
          <a:prstGeom prst="line">
            <a:avLst/>
          </a:prstGeom>
          <a:ln w="158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12"/>
          <p:cNvGrpSpPr/>
          <p:nvPr/>
        </p:nvGrpSpPr>
        <p:grpSpPr>
          <a:xfrm>
            <a:off x="2699792" y="2564904"/>
            <a:ext cx="5939824" cy="846385"/>
            <a:chOff x="2843808" y="2694148"/>
            <a:chExt cx="5939824" cy="846385"/>
          </a:xfrm>
        </p:grpSpPr>
        <p:sp>
          <p:nvSpPr>
            <p:cNvPr id="9" name="TextBox 8"/>
            <p:cNvSpPr txBox="1"/>
            <p:nvPr/>
          </p:nvSpPr>
          <p:spPr>
            <a:xfrm>
              <a:off x="6610036" y="3109646"/>
              <a:ext cx="15975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050" dirty="0" smtClean="0">
                  <a:latin typeface="Bookman Old Style" pitchFamily="18" charset="0"/>
                  <a:cs typeface="Arial" pitchFamily="34" charset="0"/>
                </a:rPr>
                <a:t>Важко сказати</a:t>
              </a:r>
              <a:r>
                <a:rPr lang="en-US" sz="1050" dirty="0" smtClean="0">
                  <a:latin typeface="Bookman Old Style" pitchFamily="18" charset="0"/>
                  <a:cs typeface="Arial" pitchFamily="34" charset="0"/>
                </a:rPr>
                <a:t> </a:t>
              </a:r>
              <a:endParaRPr lang="uk-UA" sz="1050" dirty="0" smtClean="0">
                <a:latin typeface="Bookman Old Style" pitchFamily="18" charset="0"/>
                <a:cs typeface="Arial" pitchFamily="34" charset="0"/>
              </a:endParaRPr>
            </a:p>
            <a:p>
              <a:r>
                <a:rPr lang="en-US" sz="1050" dirty="0" smtClean="0">
                  <a:latin typeface="Bookman Old Style" pitchFamily="18" charset="0"/>
                  <a:cs typeface="Arial" pitchFamily="34" charset="0"/>
                </a:rPr>
                <a:t>/ </a:t>
              </a:r>
              <a:r>
                <a:rPr lang="uk-UA" sz="1050" dirty="0" smtClean="0">
                  <a:latin typeface="Bookman Old Style" pitchFamily="18" charset="0"/>
                  <a:cs typeface="Arial" pitchFamily="34" charset="0"/>
                </a:rPr>
                <a:t>відмова</a:t>
              </a:r>
              <a:endParaRPr lang="uk-UA" sz="1050" dirty="0">
                <a:latin typeface="Bookman Old Style" pitchFamily="18" charset="0"/>
                <a:cs typeface="Arial" pitchFamily="34" charset="0"/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9180" y="3194285"/>
              <a:ext cx="230941" cy="23094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176500" y="2694148"/>
              <a:ext cx="243497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050" dirty="0" smtClean="0">
                  <a:latin typeface="Bookman Old Style" pitchFamily="18" charset="0"/>
                  <a:cs typeface="Arial" pitchFamily="34" charset="0"/>
                </a:rPr>
                <a:t>Так, і це було одним з найбільш нагальних завдань</a:t>
              </a:r>
              <a:endParaRPr lang="uk-UA" sz="1050" dirty="0">
                <a:latin typeface="Bookman Old Style" pitchFamily="18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76500" y="3109646"/>
              <a:ext cx="333971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050" dirty="0">
                  <a:latin typeface="Bookman Old Style" pitchFamily="18" charset="0"/>
                  <a:cs typeface="Arial" pitchFamily="34" charset="0"/>
                </a:rPr>
                <a:t>Так, але це було не найголовнішим завданням / були інші, більш актуальні реформи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10036" y="2694148"/>
              <a:ext cx="217359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050" dirty="0" smtClean="0">
                  <a:latin typeface="Bookman Old Style" pitchFamily="18" charset="0"/>
                  <a:cs typeface="Arial" pitchFamily="34" charset="0"/>
                </a:rPr>
                <a:t>Ні, судова система працювала ефекти</a:t>
              </a:r>
              <a:r>
                <a:rPr lang="ru-RU" sz="1050" dirty="0" err="1" smtClean="0">
                  <a:latin typeface="Bookman Old Style" pitchFamily="18" charset="0"/>
                  <a:cs typeface="Arial" pitchFamily="34" charset="0"/>
                </a:rPr>
                <a:t>вно</a:t>
              </a:r>
              <a:endParaRPr lang="uk-UA" sz="1050" dirty="0">
                <a:latin typeface="Bookman Old Style" pitchFamily="18" charset="0"/>
                <a:cs typeface="Arial" pitchFamily="34" charset="0"/>
              </a:endParaRPr>
            </a:p>
          </p:txBody>
        </p:sp>
        <p:sp>
          <p:nvSpPr>
            <p:cNvPr id="2" name="Скругленный прямоугольник 1"/>
            <p:cNvSpPr/>
            <p:nvPr/>
          </p:nvSpPr>
          <p:spPr>
            <a:xfrm>
              <a:off x="6401308" y="2815625"/>
              <a:ext cx="232574" cy="19651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2843808" y="2815979"/>
              <a:ext cx="232574" cy="19651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2854515" y="3228710"/>
              <a:ext cx="232574" cy="19651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Текст 3"/>
          <p:cNvSpPr>
            <a:spLocks noGrp="1"/>
          </p:cNvSpPr>
          <p:nvPr>
            <p:ph type="body" sz="quarter" idx="13"/>
          </p:nvPr>
        </p:nvSpPr>
        <p:spPr>
          <a:xfrm>
            <a:off x="250824" y="1052736"/>
            <a:ext cx="8209607" cy="663069"/>
          </a:xfrm>
        </p:spPr>
        <p:txBody>
          <a:bodyPr anchor="t">
            <a:no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uk-UA" sz="1200" b="0" dirty="0" smtClean="0">
                <a:latin typeface="Bookman Old Style" pitchFamily="18" charset="0"/>
              </a:rPr>
              <a:t>Абсолютна більшість населення (76%) України вважають, що після Революції Гідності потрібно було реформувати судову систему країни</a:t>
            </a:r>
            <a:r>
              <a:rPr sz="1200" b="0" dirty="0" smtClean="0">
                <a:latin typeface="Bookman Old Style" pitchFamily="18" charset="0"/>
              </a:rPr>
              <a:t>. Причому, них 40.5% узагалі вважали це одним з найбільш нагальних завдань.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sz="1200" b="0" dirty="0" smtClean="0">
                <a:latin typeface="Bookman Old Style" pitchFamily="18" charset="0"/>
              </a:rPr>
              <a:t>Лише 5% українців вважають, що судова система і до цього працювала ефективно.</a:t>
            </a:r>
            <a:endParaRPr sz="1200" b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07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 smtClean="0">
            <a:latin typeface="Bookman Old Style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7088</TotalTime>
  <Words>3206</Words>
  <Application>Microsoft Office PowerPoint</Application>
  <PresentationFormat>Экран (4:3)</PresentationFormat>
  <Paragraphs>296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ДУМКИ І ПОГЛЯДИ НАСЕЛЕННЯ УКРАЇНИ СТОСОВНО СУДОВОЇ РЕФОРМИ</vt:lpstr>
      <vt:lpstr>ЗМІСТ</vt:lpstr>
      <vt:lpstr>МЕТОДОЛОГІЯ ОПИТУВАННЯ</vt:lpstr>
      <vt:lpstr>Презентация PowerPoint</vt:lpstr>
      <vt:lpstr>ОСНОВНІ РЕЗУЛЬТАТИ ОПИТУВАННЯ</vt:lpstr>
      <vt:lpstr>ОСНОВНІ РЕЗУЛЬТАТИ ОПИТУВАННЯ</vt:lpstr>
      <vt:lpstr>Презентация PowerPoint</vt:lpstr>
      <vt:lpstr>ПІДТРИМКА ВСТУПУ УКРАЇНИ ДО ЄВРОПЕЙСЬКОГО СОЮЗУ</vt:lpstr>
      <vt:lpstr>ПРІОРИТЕТНІСТЬ СУДОВОЇ РЕФОРМИ ПІСЛЯ РЕВОЛЮЦІЇ ГІДНОСТІ</vt:lpstr>
      <vt:lpstr>ДОВІРА ДО СУДІВ УКРАЇНИ</vt:lpstr>
      <vt:lpstr>Презентация PowerPoint</vt:lpstr>
      <vt:lpstr>ПОІНФОРМОВАНІСТЬ ПРО СУДОВУ РЕФОРМУ</vt:lpstr>
      <vt:lpstr>ВИМОГИ ДО ЧИНОВНИКІВ, ЯКІ РЕАЛІЗОВУЮТЬ СУДОВУ РЕФОРМУ</vt:lpstr>
      <vt:lpstr>ОЦІНКА ЕФЕКТИВНОСТІ ОКРЕМИХ ЗАХОДІВ</vt:lpstr>
      <vt:lpstr>ОЧІКУВАННЯ ВІД VS. ОЦІНКА РЕАЛІЗАЦІЇ РЕФОРМИ : ТІ, ХТО ЗНАЮТЬ ПРО РЕФОРМУ</vt:lpstr>
      <vt:lpstr>ОЧІКУВАННЯ ВІД VS. ОЦІНКА РЕАЛІЗАЦІЇ РЕФОРМИ : ТІ, ХТО ЗНАЮТЬ ПРО РЕФОРМУ</vt:lpstr>
      <vt:lpstr>ОЦІНКА УСПІШНОСТІ СУДОВОЇ РЕФОРМИ</vt:lpstr>
      <vt:lpstr>ОЦІНКА УСПІШНОСТІ СУДОВОЇ РЕФОРМИ: ЗАЛЕЖНО ВІД РІВНЯ ПОІНФОРМОВАНОСТІ</vt:lpstr>
      <vt:lpstr>ПРИЧИНИ НЕУСПІШНОСТІ РЕАЛІЗАЦІЇ СУДОВОЇ РЕФОРМИ</vt:lpstr>
      <vt:lpstr>ХТО НЕСЕ ВІДПОВІДАЛЬНІСТЬ ЗА НЕУСПІШНІСТЬ РЕАЛІЗАЦІЇ СУДОВОЇ РЕФОРМИ</vt:lpstr>
      <vt:lpstr>ПОНЕСЕННЯ ПОКАРАННЯ ВІДПОВІДАЛЬНИМИ ЗА НЕУСПІШНІСТЬ РЕАЛІЗАЦІЇ РЕФОРМИ</vt:lpstr>
      <vt:lpstr>Презентация PowerPoint</vt:lpstr>
      <vt:lpstr>ДОЦІЛЬНІСТЬ І МІРА УЧАСТІ МІЖНАРОДНИХ ДОНОРІВ У СУДОВІЙ РЕФОРМІ</vt:lpstr>
      <vt:lpstr>ПОІНФОРМОВАНІСТЬ ЩОДО МІЖНАРОДНОЇ ДОПОМОГИ З РЕАЛІЗАЦІЇ СУДОВОЇ РЕФОРМИ</vt:lpstr>
      <vt:lpstr>ЦІЛЬОВЕ ВИКОРИСТАННЯ НАДАНОЇ ДОПОМОГИ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grushetsky</dc:creator>
  <cp:lastModifiedBy>Антон Грушецкий</cp:lastModifiedBy>
  <cp:revision>3361</cp:revision>
  <cp:lastPrinted>2015-03-02T08:30:23Z</cp:lastPrinted>
  <dcterms:created xsi:type="dcterms:W3CDTF">2014-06-27T07:43:36Z</dcterms:created>
  <dcterms:modified xsi:type="dcterms:W3CDTF">2018-09-27T08:08:34Z</dcterms:modified>
</cp:coreProperties>
</file>