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89" r:id="rId4"/>
    <p:sldId id="286" r:id="rId5"/>
    <p:sldId id="287" r:id="rId6"/>
    <p:sldId id="290" r:id="rId7"/>
    <p:sldId id="276" r:id="rId8"/>
    <p:sldId id="266" r:id="rId9"/>
    <p:sldId id="291" r:id="rId10"/>
    <p:sldId id="273" r:id="rId11"/>
    <p:sldId id="274" r:id="rId12"/>
    <p:sldId id="292" r:id="rId13"/>
    <p:sldId id="264" r:id="rId14"/>
    <p:sldId id="265" r:id="rId15"/>
    <p:sldId id="269" r:id="rId16"/>
    <p:sldId id="270" r:id="rId17"/>
    <p:sldId id="271" r:id="rId18"/>
    <p:sldId id="285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46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8;&#1077;&#1083;&#1077;&#1082;&#1088;&#1080;&#1090;&#1080;&#1082;&#1072;\&#1058;&#1077;&#1083;&#1077;&#1082;&#1088;&#1080;&#1090;&#1080;&#1082;&#1072;%20&#1086;&#1084;&#1085;&#1080;&#1073;&#1091;&#1089;\&#1076;&#1080;&#1072;&#1075;&#1088;&#1072;&#1084;&#1084;&#1099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8;&#1077;&#1083;&#1077;&#1082;&#1088;&#1080;&#1090;&#1080;&#1082;&#1072;\&#1058;&#1077;&#1083;&#1077;&#1082;&#1088;&#1080;&#1090;&#1080;&#1082;&#1072;%20&#1086;&#1084;&#1085;&#1080;&#1073;&#1091;&#1089;\&#1076;&#1080;&#1072;&#1075;&#1088;&#1072;&#1084;&#1084;&#1099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8;&#1077;&#1083;&#1077;&#1082;&#1088;&#1080;&#1090;&#1080;&#1082;&#1072;\&#1058;&#1077;&#1083;&#1077;&#1082;&#1088;&#1080;&#1090;&#1080;&#1082;&#1072;%20&#1086;&#1084;&#1085;&#1080;&#1073;&#1091;&#1089;\&#1076;&#1080;&#1072;&#1075;&#1088;&#1072;&#1084;&#1084;&#1099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8;&#1077;&#1083;&#1077;&#1082;&#1088;&#1080;&#1090;&#1080;&#1082;&#1072;\&#1058;&#1077;&#1083;&#1077;&#1082;&#1088;&#1080;&#1090;&#1080;&#1082;&#1072;%20&#1086;&#1084;&#1085;&#1080;&#1073;&#1091;&#1089;\&#1076;&#1080;&#1072;&#1075;&#1088;&#1072;&#1084;&#1084;&#1099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8;&#1077;&#1083;&#1077;&#1082;&#1088;&#1080;&#1090;&#1080;&#1082;&#1072;\&#1058;&#1077;&#1083;&#1077;&#1082;&#1088;&#1080;&#1090;&#1080;&#1082;&#1072;%20&#1086;&#1084;&#1085;&#1080;&#1073;&#1091;&#1089;\&#1076;&#1080;&#1072;&#1075;&#1088;&#1072;&#1084;&#1084;&#1099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8;&#1077;&#1083;&#1077;&#1082;&#1088;&#1080;&#1090;&#1080;&#1082;&#1072;\&#1058;&#1077;&#1083;&#1077;&#1082;&#1088;&#1080;&#1090;&#1080;&#1082;&#1072;%20&#1086;&#1084;&#1085;&#1080;&#1073;&#1091;&#1089;\&#1076;&#1080;&#1072;&#1075;&#1088;&#1072;&#1084;&#1084;&#1099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1960198866792573"/>
          <c:y val="0.10384536531112093"/>
          <c:w val="0.44412799463896802"/>
          <c:h val="0.81482242049312914"/>
        </c:manualLayout>
      </c:layout>
      <c:barChart>
        <c:barDir val="bar"/>
        <c:grouping val="clustered"/>
        <c:ser>
          <c:idx val="0"/>
          <c:order val="0"/>
          <c:tx>
            <c:strRef>
              <c:f>Лист5!$B$21</c:f>
              <c:strCache>
                <c:ptCount val="1"/>
                <c:pt idx="0">
                  <c:v>Західний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strRef>
              <c:f>Лист5!$A$30:$A$37</c:f>
              <c:strCache>
                <c:ptCount val="8"/>
                <c:pt idx="0">
                  <c:v>Влада України має зробити все можливе заради миру за будь-яку цiну, навiть якщо це означатиме поступки супротивнику</c:v>
                </c:pt>
                <c:pt idx="1">
                  <c:v>Режим Януковича неможливо було бiльше терпiти, навiть беручи до уваги складнощi, що спiткали Україну пiсля його повалення</c:v>
                </c:pt>
                <c:pt idx="2">
                  <c:v>В ДНР / ЛНР переслiдуються україномовнi громадяни та українськi патрiоти</c:v>
                </c:pt>
                <c:pt idx="3">
                  <c:v>Попри всi складнощi, через декiлька рокiв Україна стане на шлях розвитку та процвiтання</c:v>
                </c:pt>
                <c:pt idx="4">
                  <c:v>Подiї, що вiдбулись зимою 2014 року в Києвi - це народна революцiя</c:v>
                </c:pt>
                <c:pt idx="5">
                  <c:v>Теперiшня влада в цiлому не здатна провести необхiднi для країни реформи</c:v>
                </c:pt>
                <c:pt idx="6">
                  <c:v>Причина бiльшої частини складнощiв, з якими зiткнулась країна, - це агресiя Росiї</c:v>
                </c:pt>
                <c:pt idx="7">
                  <c:v>Дiї української армiї на Донбасi -  це вiйна з Росiєю та проросiйськими террористами</c:v>
                </c:pt>
              </c:strCache>
            </c:strRef>
          </c:cat>
          <c:val>
            <c:numRef>
              <c:f>Лист5!$B$30:$B$37</c:f>
              <c:numCache>
                <c:formatCode>###0.0</c:formatCode>
                <c:ptCount val="8"/>
                <c:pt idx="0">
                  <c:v>3.1604334218016552</c:v>
                </c:pt>
                <c:pt idx="1">
                  <c:v>4.0087540659768077</c:v>
                </c:pt>
                <c:pt idx="2">
                  <c:v>4.0048742878328687</c:v>
                </c:pt>
                <c:pt idx="3">
                  <c:v>3.7819475102391382</c:v>
                </c:pt>
                <c:pt idx="4">
                  <c:v>4.0120375180538588</c:v>
                </c:pt>
                <c:pt idx="5">
                  <c:v>3.4474389181331757</c:v>
                </c:pt>
                <c:pt idx="6">
                  <c:v>4.1775578484260762</c:v>
                </c:pt>
                <c:pt idx="7">
                  <c:v>4.4146277356430437</c:v>
                </c:pt>
              </c:numCache>
            </c:numRef>
          </c:val>
        </c:ser>
        <c:ser>
          <c:idx val="1"/>
          <c:order val="1"/>
          <c:tx>
            <c:strRef>
              <c:f>Лист5!$C$21</c:f>
              <c:strCache>
                <c:ptCount val="1"/>
                <c:pt idx="0">
                  <c:v>Центральний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Лист5!$A$30:$A$37</c:f>
              <c:strCache>
                <c:ptCount val="8"/>
                <c:pt idx="0">
                  <c:v>Влада України має зробити все можливе заради миру за будь-яку цiну, навiть якщо це означатиме поступки супротивнику</c:v>
                </c:pt>
                <c:pt idx="1">
                  <c:v>Режим Януковича неможливо було бiльше терпiти, навiть беручи до уваги складнощi, що спiткали Україну пiсля його повалення</c:v>
                </c:pt>
                <c:pt idx="2">
                  <c:v>В ДНР / ЛНР переслiдуються україномовнi громадяни та українськi патрiоти</c:v>
                </c:pt>
                <c:pt idx="3">
                  <c:v>Попри всi складнощi, через декiлька рокiв Україна стане на шлях розвитку та процвiтання</c:v>
                </c:pt>
                <c:pt idx="4">
                  <c:v>Подiї, що вiдбулись зимою 2014 року в Києвi - це народна революцiя</c:v>
                </c:pt>
                <c:pt idx="5">
                  <c:v>Теперiшня влада в цiлому не здатна провести необхiднi для країни реформи</c:v>
                </c:pt>
                <c:pt idx="6">
                  <c:v>Причина бiльшої частини складнощiв, з якими зiткнулась країна, - це агресiя Росiї</c:v>
                </c:pt>
                <c:pt idx="7">
                  <c:v>Дiї української армiї на Донбасi -  це вiйна з Росiєю та проросiйськими террористами</c:v>
                </c:pt>
              </c:strCache>
            </c:strRef>
          </c:cat>
          <c:val>
            <c:numRef>
              <c:f>Лист5!$C$30:$C$37</c:f>
              <c:numCache>
                <c:formatCode>###0.0</c:formatCode>
                <c:ptCount val="8"/>
                <c:pt idx="0">
                  <c:v>3.3548709138884343</c:v>
                </c:pt>
                <c:pt idx="1">
                  <c:v>3.6508883643401724</c:v>
                </c:pt>
                <c:pt idx="2">
                  <c:v>3.6647477268426556</c:v>
                </c:pt>
                <c:pt idx="3">
                  <c:v>3.7426243974940294</c:v>
                </c:pt>
                <c:pt idx="4">
                  <c:v>3.8641048380617944</c:v>
                </c:pt>
                <c:pt idx="5">
                  <c:v>3.5989262679230132</c:v>
                </c:pt>
                <c:pt idx="6">
                  <c:v>4.0553070592433995</c:v>
                </c:pt>
                <c:pt idx="7">
                  <c:v>4.2068177404963505</c:v>
                </c:pt>
              </c:numCache>
            </c:numRef>
          </c:val>
        </c:ser>
        <c:ser>
          <c:idx val="2"/>
          <c:order val="2"/>
          <c:tx>
            <c:strRef>
              <c:f>Лист5!$D$21</c:f>
              <c:strCache>
                <c:ptCount val="1"/>
                <c:pt idx="0">
                  <c:v>Південний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cat>
            <c:strRef>
              <c:f>Лист5!$A$30:$A$37</c:f>
              <c:strCache>
                <c:ptCount val="8"/>
                <c:pt idx="0">
                  <c:v>Влада України має зробити все можливе заради миру за будь-яку цiну, навiть якщо це означатиме поступки супротивнику</c:v>
                </c:pt>
                <c:pt idx="1">
                  <c:v>Режим Януковича неможливо було бiльше терпiти, навiть беручи до уваги складнощi, що спiткали Україну пiсля його повалення</c:v>
                </c:pt>
                <c:pt idx="2">
                  <c:v>В ДНР / ЛНР переслiдуються україномовнi громадяни та українськi патрiоти</c:v>
                </c:pt>
                <c:pt idx="3">
                  <c:v>Попри всi складнощi, через декiлька рокiв Україна стане на шлях розвитку та процвiтання</c:v>
                </c:pt>
                <c:pt idx="4">
                  <c:v>Подiї, що вiдбулись зимою 2014 року в Києвi - це народна революцiя</c:v>
                </c:pt>
                <c:pt idx="5">
                  <c:v>Теперiшня влада в цiлому не здатна провести необхiднi для країни реформи</c:v>
                </c:pt>
                <c:pt idx="6">
                  <c:v>Причина бiльшої частини складнощiв, з якими зiткнулась країна, - це агресiя Росiї</c:v>
                </c:pt>
                <c:pt idx="7">
                  <c:v>Дiї української армiї на Донбасi -  це вiйна з Росiєю та проросiйськими террористами</c:v>
                </c:pt>
              </c:strCache>
            </c:strRef>
          </c:cat>
          <c:val>
            <c:numRef>
              <c:f>Лист5!$D$30:$D$37</c:f>
              <c:numCache>
                <c:formatCode>###0.0</c:formatCode>
                <c:ptCount val="8"/>
                <c:pt idx="0">
                  <c:v>3.2855479991614782</c:v>
                </c:pt>
                <c:pt idx="1">
                  <c:v>3.1775600880910759</c:v>
                </c:pt>
                <c:pt idx="2">
                  <c:v>3.1649640526709937</c:v>
                </c:pt>
                <c:pt idx="3">
                  <c:v>3.439782768632353</c:v>
                </c:pt>
                <c:pt idx="4">
                  <c:v>3.117272292196875</c:v>
                </c:pt>
                <c:pt idx="5">
                  <c:v>3.8637863602276252</c:v>
                </c:pt>
                <c:pt idx="6">
                  <c:v>3.2012549532228793</c:v>
                </c:pt>
                <c:pt idx="7">
                  <c:v>3.5184242085441313</c:v>
                </c:pt>
              </c:numCache>
            </c:numRef>
          </c:val>
        </c:ser>
        <c:ser>
          <c:idx val="3"/>
          <c:order val="3"/>
          <c:tx>
            <c:strRef>
              <c:f>Лист5!$E$21</c:f>
              <c:strCache>
                <c:ptCount val="1"/>
                <c:pt idx="0">
                  <c:v>Східний</c:v>
                </c:pt>
              </c:strCache>
            </c:strRef>
          </c:tx>
          <c:spPr>
            <a:solidFill>
              <a:srgbClr val="629DD1"/>
            </a:solidFill>
            <a:ln w="25400" cap="flat" cmpd="sng" algn="ctr">
              <a:solidFill>
                <a:srgbClr val="629DD1">
                  <a:shade val="50000"/>
                </a:srgbClr>
              </a:solidFill>
              <a:prstDash val="solid"/>
            </a:ln>
            <a:effectLst/>
          </c:spPr>
          <c:cat>
            <c:strRef>
              <c:f>Лист5!$A$30:$A$37</c:f>
              <c:strCache>
                <c:ptCount val="8"/>
                <c:pt idx="0">
                  <c:v>Влада України має зробити все можливе заради миру за будь-яку цiну, навiть якщо це означатиме поступки супротивнику</c:v>
                </c:pt>
                <c:pt idx="1">
                  <c:v>Режим Януковича неможливо було бiльше терпiти, навiть беручи до уваги складнощi, що спiткали Україну пiсля його повалення</c:v>
                </c:pt>
                <c:pt idx="2">
                  <c:v>В ДНР / ЛНР переслiдуються україномовнi громадяни та українськi патрiоти</c:v>
                </c:pt>
                <c:pt idx="3">
                  <c:v>Попри всi складнощi, через декiлька рокiв Україна стане на шлях розвитку та процвiтання</c:v>
                </c:pt>
                <c:pt idx="4">
                  <c:v>Подiї, що вiдбулись зимою 2014 року в Києвi - це народна революцiя</c:v>
                </c:pt>
                <c:pt idx="5">
                  <c:v>Теперiшня влада в цiлому не здатна провести необхiднi для країни реформи</c:v>
                </c:pt>
                <c:pt idx="6">
                  <c:v>Причина бiльшої частини складнощiв, з якими зiткнулась країна, - це агресiя Росiї</c:v>
                </c:pt>
                <c:pt idx="7">
                  <c:v>Дiї української армiї на Донбасi -  це вiйна з Росiєю та проросiйськими террористами</c:v>
                </c:pt>
              </c:strCache>
            </c:strRef>
          </c:cat>
          <c:val>
            <c:numRef>
              <c:f>Лист5!$E$30:$E$37</c:f>
              <c:numCache>
                <c:formatCode>###0.0</c:formatCode>
                <c:ptCount val="8"/>
                <c:pt idx="0">
                  <c:v>3.8548691061979179</c:v>
                </c:pt>
                <c:pt idx="1">
                  <c:v>2.9655919544382705</c:v>
                </c:pt>
                <c:pt idx="2">
                  <c:v>3.3879911875913655</c:v>
                </c:pt>
                <c:pt idx="3">
                  <c:v>3.2140739162690868</c:v>
                </c:pt>
                <c:pt idx="4">
                  <c:v>3.1668717656474703</c:v>
                </c:pt>
                <c:pt idx="5">
                  <c:v>3.9042770441162697</c:v>
                </c:pt>
                <c:pt idx="6">
                  <c:v>3.2176109832489366</c:v>
                </c:pt>
                <c:pt idx="7">
                  <c:v>3.6790603817786898</c:v>
                </c:pt>
              </c:numCache>
            </c:numRef>
          </c:val>
        </c:ser>
        <c:ser>
          <c:idx val="4"/>
          <c:order val="4"/>
          <c:tx>
            <c:strRef>
              <c:f>Лист5!$F$21</c:f>
              <c:strCache>
                <c:ptCount val="1"/>
                <c:pt idx="0">
                  <c:v>Україна (підконтрольна)</c:v>
                </c:pt>
              </c:strCache>
            </c:strRef>
          </c:tx>
          <c:spPr>
            <a:solidFill>
              <a:sysClr val="window" lastClr="FFFFFF"/>
            </a:solidFill>
            <a:ln w="25400" cap="flat" cmpd="sng" algn="ctr">
              <a:solidFill>
                <a:srgbClr val="7F8FA9"/>
              </a:solidFill>
              <a:prstDash val="solid"/>
            </a:ln>
            <a:effectLst/>
          </c:spPr>
          <c:cat>
            <c:strRef>
              <c:f>Лист5!$A$30:$A$37</c:f>
              <c:strCache>
                <c:ptCount val="8"/>
                <c:pt idx="0">
                  <c:v>Влада України має зробити все можливе заради миру за будь-яку цiну, навiть якщо це означатиме поступки супротивнику</c:v>
                </c:pt>
                <c:pt idx="1">
                  <c:v>Режим Януковича неможливо було бiльше терпiти, навiть беручи до уваги складнощi, що спiткали Україну пiсля його повалення</c:v>
                </c:pt>
                <c:pt idx="2">
                  <c:v>В ДНР / ЛНР переслiдуються україномовнi громадяни та українськi патрiоти</c:v>
                </c:pt>
                <c:pt idx="3">
                  <c:v>Попри всi складнощi, через декiлька рокiв Україна стане на шлях розвитку та процвiтання</c:v>
                </c:pt>
                <c:pt idx="4">
                  <c:v>Подiї, що вiдбулись зимою 2014 року в Києвi - це народна революцiя</c:v>
                </c:pt>
                <c:pt idx="5">
                  <c:v>Теперiшня влада в цiлому не здатна провести необхiднi для країни реформи</c:v>
                </c:pt>
                <c:pt idx="6">
                  <c:v>Причина бiльшої частини складнощiв, з якими зiткнулась країна, - це агресiя Росiї</c:v>
                </c:pt>
                <c:pt idx="7">
                  <c:v>Дiї української армiї на Донбасi -  це вiйна з Росiєю та проросiйськими террористами</c:v>
                </c:pt>
              </c:strCache>
            </c:strRef>
          </c:cat>
          <c:val>
            <c:numRef>
              <c:f>Лист5!$F$30:$F$37</c:f>
              <c:numCache>
                <c:formatCode>###0.00</c:formatCode>
                <c:ptCount val="8"/>
                <c:pt idx="0">
                  <c:v>3.3707680210880246</c:v>
                </c:pt>
                <c:pt idx="1">
                  <c:v>3.5154496715300869</c:v>
                </c:pt>
                <c:pt idx="2">
                  <c:v>3.5859875135201844</c:v>
                </c:pt>
                <c:pt idx="3">
                  <c:v>3.5921398900677555</c:v>
                </c:pt>
                <c:pt idx="4">
                  <c:v>3.6065106864281078</c:v>
                </c:pt>
                <c:pt idx="5">
                  <c:v>3.6743565782877936</c:v>
                </c:pt>
                <c:pt idx="6">
                  <c:v>3.7419465448836378</c:v>
                </c:pt>
                <c:pt idx="7">
                  <c:v>4.0068360225973203</c:v>
                </c:pt>
              </c:numCache>
            </c:numRef>
          </c:val>
        </c:ser>
        <c:dLbls/>
        <c:axId val="79398400"/>
        <c:axId val="79399936"/>
      </c:barChart>
      <c:catAx>
        <c:axId val="7939840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399936"/>
        <c:crosses val="autoZero"/>
        <c:auto val="1"/>
        <c:lblAlgn val="ctr"/>
        <c:lblOffset val="100"/>
      </c:catAx>
      <c:valAx>
        <c:axId val="79399936"/>
        <c:scaling>
          <c:orientation val="minMax"/>
          <c:min val="1"/>
        </c:scaling>
        <c:axPos val="b"/>
        <c:majorGridlines>
          <c:spPr>
            <a:ln>
              <a:prstDash val="dash"/>
            </a:ln>
          </c:spPr>
        </c:majorGridlines>
        <c:numFmt formatCode="#,##0" sourceLinked="0"/>
        <c:tickLblPos val="nextTo"/>
        <c:crossAx val="79398400"/>
        <c:crosses val="autoZero"/>
        <c:crossBetween val="between"/>
      </c:valAx>
    </c:plotArea>
    <c:legend>
      <c:legendPos val="t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180815409530436"/>
          <c:y val="8.9099462567179155E-2"/>
          <c:w val="0.44412799463896802"/>
          <c:h val="0.81673918934291212"/>
        </c:manualLayout>
      </c:layout>
      <c:barChart>
        <c:barDir val="bar"/>
        <c:grouping val="clustered"/>
        <c:ser>
          <c:idx val="0"/>
          <c:order val="0"/>
          <c:tx>
            <c:strRef>
              <c:f>Лист5!$B$21</c:f>
              <c:strCache>
                <c:ptCount val="1"/>
                <c:pt idx="0">
                  <c:v>Західний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strRef>
              <c:f>Лист5!$A$22:$A$29</c:f>
              <c:strCache>
                <c:ptCount val="8"/>
                <c:pt idx="0">
                  <c:v>В Українi переслiдуються етнiчнi росiяни та росiйськомовнi громадяни</c:v>
                </c:pt>
                <c:pt idx="1">
                  <c:v>Дiї української армiї на Донбасi -  це каральна операцiя проти власного народу</c:v>
                </c:pt>
                <c:pt idx="2">
                  <c:v>Референдум на Донбасi вiдобразив дiйснi прагнення мiсцевих мешканцiв</c:v>
                </c:pt>
                <c:pt idx="3">
                  <c:v>Подiї, що вiдбулись зимою 2014 року в Києвi - це незаконний озброєний переворот</c:v>
                </c:pt>
                <c:pt idx="4">
                  <c:v>Дiї української армiї на Донбасi -  це громадянська вiйна</c:v>
                </c:pt>
                <c:pt idx="5">
                  <c:v>Армiя України не здатна ефективно протистояти супротивнику на Донбасi</c:v>
                </c:pt>
                <c:pt idx="6">
                  <c:v>Теперiшнi економiчнi складнощi - наслiдок болючих, але необхiдних для країни реформ</c:v>
                </c:pt>
                <c:pt idx="7">
                  <c:v>Євромайдан не наблизив Україну до перетворення в європейську країну</c:v>
                </c:pt>
              </c:strCache>
            </c:strRef>
          </c:cat>
          <c:val>
            <c:numRef>
              <c:f>Лист5!$B$22:$B$29</c:f>
              <c:numCache>
                <c:formatCode>###0.0</c:formatCode>
                <c:ptCount val="8"/>
                <c:pt idx="0">
                  <c:v>1.5085063281805862</c:v>
                </c:pt>
                <c:pt idx="1">
                  <c:v>1.6297168803180511</c:v>
                </c:pt>
                <c:pt idx="2">
                  <c:v>2.3694241177917093</c:v>
                </c:pt>
                <c:pt idx="3">
                  <c:v>2.1471327328193142</c:v>
                </c:pt>
                <c:pt idx="4">
                  <c:v>2.2423212454395092</c:v>
                </c:pt>
                <c:pt idx="5">
                  <c:v>2.7950304638964498</c:v>
                </c:pt>
                <c:pt idx="6">
                  <c:v>3.2586876412419779</c:v>
                </c:pt>
                <c:pt idx="7">
                  <c:v>2.9191815644063377</c:v>
                </c:pt>
              </c:numCache>
            </c:numRef>
          </c:val>
        </c:ser>
        <c:ser>
          <c:idx val="1"/>
          <c:order val="1"/>
          <c:tx>
            <c:strRef>
              <c:f>Лист5!$C$21</c:f>
              <c:strCache>
                <c:ptCount val="1"/>
                <c:pt idx="0">
                  <c:v>Центральний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Лист5!$A$22:$A$29</c:f>
              <c:strCache>
                <c:ptCount val="8"/>
                <c:pt idx="0">
                  <c:v>В Українi переслiдуються етнiчнi росiяни та росiйськомовнi громадяни</c:v>
                </c:pt>
                <c:pt idx="1">
                  <c:v>Дiї української армiї на Донбасi -  це каральна операцiя проти власного народу</c:v>
                </c:pt>
                <c:pt idx="2">
                  <c:v>Референдум на Донбасi вiдобразив дiйснi прагнення мiсцевих мешканцiв</c:v>
                </c:pt>
                <c:pt idx="3">
                  <c:v>Подiї, що вiдбулись зимою 2014 року в Києвi - це незаконний озброєний переворот</c:v>
                </c:pt>
                <c:pt idx="4">
                  <c:v>Дiї української армiї на Донбасi -  це громадянська вiйна</c:v>
                </c:pt>
                <c:pt idx="5">
                  <c:v>Армiя України не здатна ефективно протистояти супротивнику на Донбасi</c:v>
                </c:pt>
                <c:pt idx="6">
                  <c:v>Теперiшнi економiчнi складнощi - наслiдок болючих, але необхiдних для країни реформ</c:v>
                </c:pt>
                <c:pt idx="7">
                  <c:v>Євромайдан не наблизив Україну до перетворення в європейську країну</c:v>
                </c:pt>
              </c:strCache>
            </c:strRef>
          </c:cat>
          <c:val>
            <c:numRef>
              <c:f>Лист5!$C$22:$C$29</c:f>
              <c:numCache>
                <c:formatCode>###0.0</c:formatCode>
                <c:ptCount val="8"/>
                <c:pt idx="0">
                  <c:v>1.6662747842292456</c:v>
                </c:pt>
                <c:pt idx="1">
                  <c:v>1.9207433796386901</c:v>
                </c:pt>
                <c:pt idx="2">
                  <c:v>2.5268392143113565</c:v>
                </c:pt>
                <c:pt idx="3">
                  <c:v>2.4558287956641607</c:v>
                </c:pt>
                <c:pt idx="4">
                  <c:v>2.6298631178449106</c:v>
                </c:pt>
                <c:pt idx="5">
                  <c:v>2.7366433407158146</c:v>
                </c:pt>
                <c:pt idx="6">
                  <c:v>3.0444807751908569</c:v>
                </c:pt>
                <c:pt idx="7">
                  <c:v>3.3906481561800823</c:v>
                </c:pt>
              </c:numCache>
            </c:numRef>
          </c:val>
        </c:ser>
        <c:ser>
          <c:idx val="2"/>
          <c:order val="2"/>
          <c:tx>
            <c:strRef>
              <c:f>Лист5!$D$21</c:f>
              <c:strCache>
                <c:ptCount val="1"/>
                <c:pt idx="0">
                  <c:v>Південний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cat>
            <c:strRef>
              <c:f>Лист5!$A$22:$A$29</c:f>
              <c:strCache>
                <c:ptCount val="8"/>
                <c:pt idx="0">
                  <c:v>В Українi переслiдуються етнiчнi росiяни та росiйськомовнi громадяни</c:v>
                </c:pt>
                <c:pt idx="1">
                  <c:v>Дiї української армiї на Донбасi -  це каральна операцiя проти власного народу</c:v>
                </c:pt>
                <c:pt idx="2">
                  <c:v>Референдум на Донбасi вiдобразив дiйснi прагнення мiсцевих мешканцiв</c:v>
                </c:pt>
                <c:pt idx="3">
                  <c:v>Подiї, що вiдбулись зимою 2014 року в Києвi - це незаконний озброєний переворот</c:v>
                </c:pt>
                <c:pt idx="4">
                  <c:v>Дiї української армiї на Донбасi -  це громадянська вiйна</c:v>
                </c:pt>
                <c:pt idx="5">
                  <c:v>Армiя України не здатна ефективно протистояти супротивнику на Донбасi</c:v>
                </c:pt>
                <c:pt idx="6">
                  <c:v>Теперiшнi економiчнi складнощi - наслiдок болючих, але необхiдних для країни реформ</c:v>
                </c:pt>
                <c:pt idx="7">
                  <c:v>Євромайдан не наблизив Україну до перетворення в європейську країну</c:v>
                </c:pt>
              </c:strCache>
            </c:strRef>
          </c:cat>
          <c:val>
            <c:numRef>
              <c:f>Лист5!$D$22:$D$29</c:f>
              <c:numCache>
                <c:formatCode>###0.0</c:formatCode>
                <c:ptCount val="8"/>
                <c:pt idx="0">
                  <c:v>1.813010956256625</c:v>
                </c:pt>
                <c:pt idx="1">
                  <c:v>2.651735552196488</c:v>
                </c:pt>
                <c:pt idx="2">
                  <c:v>2.6565240263228893</c:v>
                </c:pt>
                <c:pt idx="3">
                  <c:v>3.108881123223433</c:v>
                </c:pt>
                <c:pt idx="4">
                  <c:v>2.8000214030105548</c:v>
                </c:pt>
                <c:pt idx="5">
                  <c:v>3.1470274205568884</c:v>
                </c:pt>
                <c:pt idx="6">
                  <c:v>2.9236230816132784</c:v>
                </c:pt>
                <c:pt idx="7">
                  <c:v>3.5091410717930995</c:v>
                </c:pt>
              </c:numCache>
            </c:numRef>
          </c:val>
        </c:ser>
        <c:ser>
          <c:idx val="3"/>
          <c:order val="3"/>
          <c:tx>
            <c:strRef>
              <c:f>Лист5!$E$21</c:f>
              <c:strCache>
                <c:ptCount val="1"/>
                <c:pt idx="0">
                  <c:v>Східний</c:v>
                </c:pt>
              </c:strCache>
            </c:strRef>
          </c:tx>
          <c:spPr>
            <a:solidFill>
              <a:srgbClr val="629DD1"/>
            </a:solidFill>
            <a:ln w="25400" cap="flat" cmpd="sng" algn="ctr">
              <a:solidFill>
                <a:srgbClr val="629DD1">
                  <a:shade val="50000"/>
                </a:srgbClr>
              </a:solidFill>
              <a:prstDash val="solid"/>
            </a:ln>
            <a:effectLst/>
          </c:spPr>
          <c:cat>
            <c:strRef>
              <c:f>Лист5!$A$22:$A$29</c:f>
              <c:strCache>
                <c:ptCount val="8"/>
                <c:pt idx="0">
                  <c:v>В Українi переслiдуються етнiчнi росiяни та росiйськомовнi громадяни</c:v>
                </c:pt>
                <c:pt idx="1">
                  <c:v>Дiї української армiї на Донбасi -  це каральна операцiя проти власного народу</c:v>
                </c:pt>
                <c:pt idx="2">
                  <c:v>Референдум на Донбасi вiдобразив дiйснi прагнення мiсцевих мешканцiв</c:v>
                </c:pt>
                <c:pt idx="3">
                  <c:v>Подiї, що вiдбулись зимою 2014 року в Києвi - це незаконний озброєний переворот</c:v>
                </c:pt>
                <c:pt idx="4">
                  <c:v>Дiї української армiї на Донбасi -  це громадянська вiйна</c:v>
                </c:pt>
                <c:pt idx="5">
                  <c:v>Армiя України не здатна ефективно протистояти супротивнику на Донбасi</c:v>
                </c:pt>
                <c:pt idx="6">
                  <c:v>Теперiшнi економiчнi складнощi - наслiдок болючих, але необхiдних для країни реформ</c:v>
                </c:pt>
                <c:pt idx="7">
                  <c:v>Євромайдан не наблизив Україну до перетворення в європейську країну</c:v>
                </c:pt>
              </c:strCache>
            </c:strRef>
          </c:cat>
          <c:val>
            <c:numRef>
              <c:f>Лист5!$E$22:$E$29</c:f>
              <c:numCache>
                <c:formatCode>###0.0</c:formatCode>
                <c:ptCount val="8"/>
                <c:pt idx="0">
                  <c:v>2.0782221940385179</c:v>
                </c:pt>
                <c:pt idx="1">
                  <c:v>2.7337038766201442</c:v>
                </c:pt>
                <c:pt idx="2">
                  <c:v>3.0318297511295809</c:v>
                </c:pt>
                <c:pt idx="3">
                  <c:v>3.1153016491514225</c:v>
                </c:pt>
                <c:pt idx="4">
                  <c:v>3.1162138198464944</c:v>
                </c:pt>
                <c:pt idx="5">
                  <c:v>3.1413458670140493</c:v>
                </c:pt>
                <c:pt idx="6">
                  <c:v>2.6640534210538642</c:v>
                </c:pt>
                <c:pt idx="7">
                  <c:v>3.6352681398940541</c:v>
                </c:pt>
              </c:numCache>
            </c:numRef>
          </c:val>
        </c:ser>
        <c:ser>
          <c:idx val="4"/>
          <c:order val="4"/>
          <c:tx>
            <c:strRef>
              <c:f>Лист5!$F$21</c:f>
              <c:strCache>
                <c:ptCount val="1"/>
                <c:pt idx="0">
                  <c:v>Україна (підконтрольна)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4"/>
              </a:solidFill>
              <a:prstDash val="solid"/>
            </a:ln>
            <a:effectLst/>
          </c:spPr>
          <c:cat>
            <c:strRef>
              <c:f>Лист5!$A$22:$A$29</c:f>
              <c:strCache>
                <c:ptCount val="8"/>
                <c:pt idx="0">
                  <c:v>В Українi переслiдуються етнiчнi росiяни та росiйськомовнi громадяни</c:v>
                </c:pt>
                <c:pt idx="1">
                  <c:v>Дiї української армiї на Донбасi -  це каральна операцiя проти власного народу</c:v>
                </c:pt>
                <c:pt idx="2">
                  <c:v>Референдум на Донбасi вiдобразив дiйснi прагнення мiсцевих мешканцiв</c:v>
                </c:pt>
                <c:pt idx="3">
                  <c:v>Подiї, що вiдбулись зимою 2014 року в Києвi - це незаконний озброєний переворот</c:v>
                </c:pt>
                <c:pt idx="4">
                  <c:v>Дiї української армiї на Донбасi -  це громадянська вiйна</c:v>
                </c:pt>
                <c:pt idx="5">
                  <c:v>Армiя України не здатна ефективно протистояти супротивнику на Донбасi</c:v>
                </c:pt>
                <c:pt idx="6">
                  <c:v>Теперiшнi економiчнi складнощi - наслiдок болючих, але необхiдних для країни реформ</c:v>
                </c:pt>
                <c:pt idx="7">
                  <c:v>Євромайдан не наблизив Україну до перетворення в європейську країну</c:v>
                </c:pt>
              </c:strCache>
            </c:strRef>
          </c:cat>
          <c:val>
            <c:numRef>
              <c:f>Лист5!$F$22:$F$29</c:f>
              <c:numCache>
                <c:formatCode>###0.00</c:formatCode>
                <c:ptCount val="8"/>
                <c:pt idx="0">
                  <c:v>1.7292150214896815</c:v>
                </c:pt>
                <c:pt idx="1">
                  <c:v>2.1567669053603558</c:v>
                </c:pt>
                <c:pt idx="2">
                  <c:v>2.6011587637330877</c:v>
                </c:pt>
                <c:pt idx="3">
                  <c:v>2.6430651354948806</c:v>
                </c:pt>
                <c:pt idx="4">
                  <c:v>2.6515135217964163</c:v>
                </c:pt>
                <c:pt idx="5">
                  <c:v>2.917788474466696</c:v>
                </c:pt>
                <c:pt idx="6">
                  <c:v>3.0075638275588172</c:v>
                </c:pt>
                <c:pt idx="7">
                  <c:v>3.3381560755815829</c:v>
                </c:pt>
              </c:numCache>
            </c:numRef>
          </c:val>
        </c:ser>
        <c:dLbls/>
        <c:axId val="79323136"/>
        <c:axId val="79324672"/>
      </c:barChart>
      <c:catAx>
        <c:axId val="793231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324672"/>
        <c:crosses val="autoZero"/>
        <c:auto val="1"/>
        <c:lblAlgn val="ctr"/>
        <c:lblOffset val="100"/>
      </c:catAx>
      <c:valAx>
        <c:axId val="79324672"/>
        <c:scaling>
          <c:orientation val="minMax"/>
          <c:max val="5"/>
          <c:min val="1"/>
        </c:scaling>
        <c:axPos val="b"/>
        <c:majorGridlines>
          <c:spPr>
            <a:ln>
              <a:prstDash val="dash"/>
            </a:ln>
          </c:spPr>
        </c:majorGridlines>
        <c:numFmt formatCode="#,##0" sourceLinked="0"/>
        <c:tickLblPos val="nextTo"/>
        <c:crossAx val="79323136"/>
        <c:crosses val="autoZero"/>
        <c:crossBetween val="between"/>
        <c:majorUnit val="1"/>
      </c:valAx>
    </c:plotArea>
    <c:legend>
      <c:legendPos val="t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144249770250763E-2"/>
          <c:y val="2.5462962962962965E-2"/>
          <c:w val="0.46896543235307586"/>
          <c:h val="0.94444444444444453"/>
        </c:manualLayout>
      </c:layout>
      <c:pieChart>
        <c:varyColors val="1"/>
        <c:ser>
          <c:idx val="0"/>
          <c:order val="0"/>
          <c:explosion val="10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Лист1!$A$1:$A$5</c:f>
              <c:strCache>
                <c:ptCount val="5"/>
                <c:pt idx="0">
                  <c:v>Українське ТБ</c:v>
                </c:pt>
                <c:pt idx="1">
                  <c:v>Українське ТБ та Інтернет-ЗМІ</c:v>
                </c:pt>
                <c:pt idx="2">
                  <c:v>Російське та українське ТБ</c:v>
                </c:pt>
                <c:pt idx="3">
                  <c:v>Російське та українське ТБ та Інтернет-ЗМІ</c:v>
                </c:pt>
                <c:pt idx="4">
                  <c:v>Жодне з цих джерел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0.43000000000000005</c:v>
                </c:pt>
                <c:pt idx="1">
                  <c:v>0.29000000000000004</c:v>
                </c:pt>
                <c:pt idx="2">
                  <c:v>9.0000000000000011E-2</c:v>
                </c:pt>
                <c:pt idx="3">
                  <c:v>0.13</c:v>
                </c:pt>
                <c:pt idx="4">
                  <c:v>6.0000000000000005E-2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85164897869074"/>
          <c:y val="6.2766527551453982E-2"/>
          <c:w val="0.40466425458298794"/>
          <c:h val="0.50085419227499639"/>
        </c:manualLayout>
      </c:layout>
      <c:txPr>
        <a:bodyPr/>
        <a:lstStyle/>
        <a:p>
          <a:pPr>
            <a:defRPr sz="120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>
                <a:latin typeface="Cambria" panose="02040503050406030204" pitchFamily="18" charset="0"/>
              </a:defRPr>
            </a:pPr>
            <a:r>
              <a:rPr lang="uk-UA" b="0" dirty="0">
                <a:latin typeface="Cambria" panose="02040503050406030204" pitchFamily="18" charset="0"/>
              </a:rPr>
              <a:t>Тижневе охоплення </a:t>
            </a:r>
            <a:endParaRPr lang="uk-UA" b="0" dirty="0" smtClean="0">
              <a:latin typeface="Cambria" panose="02040503050406030204" pitchFamily="18" charset="0"/>
            </a:endParaRPr>
          </a:p>
          <a:p>
            <a:pPr>
              <a:defRPr b="0">
                <a:latin typeface="Cambria" panose="02040503050406030204" pitchFamily="18" charset="0"/>
              </a:defRPr>
            </a:pPr>
            <a:r>
              <a:rPr lang="uk-UA" b="0" baseline="0" dirty="0" smtClean="0">
                <a:latin typeface="Cambria" panose="02040503050406030204" pitchFamily="18" charset="0"/>
              </a:rPr>
              <a:t>українських </a:t>
            </a:r>
            <a:r>
              <a:rPr lang="uk-UA" b="0" baseline="0" dirty="0">
                <a:latin typeface="Cambria" panose="02040503050406030204" pitchFamily="18" charset="0"/>
              </a:rPr>
              <a:t>телеканалів</a:t>
            </a:r>
            <a:endParaRPr lang="uk-UA" b="0" dirty="0">
              <a:latin typeface="Cambria" panose="02040503050406030204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3.0555555555555558E-2"/>
          <c:y val="0.17041266903258129"/>
          <c:w val="0.93888888888888899"/>
          <c:h val="0.69533600040247112"/>
        </c:manualLayout>
      </c:layout>
      <c:bar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rgbClr val="4A66AC">
                    <a:shade val="51000"/>
                    <a:satMod val="130000"/>
                  </a:srgbClr>
                </a:gs>
                <a:gs pos="80000">
                  <a:srgbClr val="4A66AC">
                    <a:shade val="93000"/>
                    <a:satMod val="130000"/>
                  </a:srgbClr>
                </a:gs>
                <a:gs pos="100000">
                  <a:srgbClr val="4A66AC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A66AC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ЗМІ'!$S$15:$W$15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ЗМІ'!$S$16:$W$16</c:f>
              <c:numCache>
                <c:formatCode>###0%</c:formatCode>
                <c:ptCount val="5"/>
                <c:pt idx="0">
                  <c:v>0.9140653582965661</c:v>
                </c:pt>
                <c:pt idx="1">
                  <c:v>0.92623132896339444</c:v>
                </c:pt>
                <c:pt idx="2">
                  <c:v>0.94655293593846324</c:v>
                </c:pt>
                <c:pt idx="3">
                  <c:v>0.90039014947687968</c:v>
                </c:pt>
                <c:pt idx="4">
                  <c:v>0.84934842520975529</c:v>
                </c:pt>
              </c:numCache>
            </c:numRef>
          </c:val>
        </c:ser>
        <c:dLbls/>
        <c:overlap val="100"/>
        <c:axId val="62837120"/>
        <c:axId val="62838656"/>
      </c:barChart>
      <c:catAx>
        <c:axId val="62837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ru-RU"/>
          </a:p>
        </c:txPr>
        <c:crossAx val="62838656"/>
        <c:crosses val="autoZero"/>
        <c:auto val="1"/>
        <c:lblAlgn val="ctr"/>
        <c:lblOffset val="100"/>
      </c:catAx>
      <c:valAx>
        <c:axId val="62838656"/>
        <c:scaling>
          <c:orientation val="minMax"/>
          <c:max val="1"/>
          <c:min val="0"/>
        </c:scaling>
        <c:delete val="1"/>
        <c:axPos val="l"/>
        <c:numFmt formatCode="###0%" sourceLinked="1"/>
        <c:tickLblPos val="none"/>
        <c:crossAx val="6283712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>
                <a:latin typeface="Cambria" panose="02040503050406030204" pitchFamily="18" charset="0"/>
              </a:defRPr>
            </a:pPr>
            <a:r>
              <a:rPr lang="uk-UA" b="0" dirty="0">
                <a:latin typeface="Cambria" panose="02040503050406030204" pitchFamily="18" charset="0"/>
              </a:rPr>
              <a:t>Тижневе охоплення </a:t>
            </a:r>
            <a:endParaRPr lang="uk-UA" b="0" dirty="0" smtClean="0">
              <a:latin typeface="Cambria" panose="02040503050406030204" pitchFamily="18" charset="0"/>
            </a:endParaRPr>
          </a:p>
          <a:p>
            <a:pPr>
              <a:defRPr b="0">
                <a:latin typeface="Cambria" panose="02040503050406030204" pitchFamily="18" charset="0"/>
              </a:defRPr>
            </a:pPr>
            <a:r>
              <a:rPr lang="uk-UA" b="0" dirty="0" smtClean="0">
                <a:latin typeface="Cambria" panose="02040503050406030204" pitchFamily="18" charset="0"/>
              </a:rPr>
              <a:t>російських </a:t>
            </a:r>
            <a:r>
              <a:rPr lang="uk-UA" b="0" dirty="0">
                <a:latin typeface="Cambria" panose="02040503050406030204" pitchFamily="18" charset="0"/>
              </a:rPr>
              <a:t>телеканалів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0555555555555558E-2"/>
          <c:y val="0.17041266903258134"/>
          <c:w val="0.93888888888888899"/>
          <c:h val="0.69533600040247101"/>
        </c:manualLayout>
      </c:layout>
      <c:bar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rgbClr val="5AA2AE">
                    <a:shade val="51000"/>
                    <a:satMod val="130000"/>
                  </a:srgbClr>
                </a:gs>
                <a:gs pos="80000">
                  <a:srgbClr val="5AA2AE">
                    <a:shade val="93000"/>
                    <a:satMod val="130000"/>
                  </a:srgbClr>
                </a:gs>
                <a:gs pos="100000">
                  <a:srgbClr val="5AA2AE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5AA2AE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ЗМІ'!$S$27:$W$27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ЗМІ'!$S$28:$W$28</c:f>
              <c:numCache>
                <c:formatCode>###0%</c:formatCode>
                <c:ptCount val="5"/>
                <c:pt idx="0">
                  <c:v>0.17705583557426358</c:v>
                </c:pt>
                <c:pt idx="1">
                  <c:v>0.17631774884157136</c:v>
                </c:pt>
                <c:pt idx="2">
                  <c:v>0.16581282397542091</c:v>
                </c:pt>
                <c:pt idx="3">
                  <c:v>0.19774908992786702</c:v>
                </c:pt>
                <c:pt idx="4">
                  <c:v>0.17121829033175395</c:v>
                </c:pt>
              </c:numCache>
            </c:numRef>
          </c:val>
        </c:ser>
        <c:dLbls/>
        <c:overlap val="100"/>
        <c:axId val="62981632"/>
        <c:axId val="62983168"/>
      </c:barChart>
      <c:catAx>
        <c:axId val="62981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2983168"/>
        <c:crosses val="autoZero"/>
        <c:auto val="1"/>
        <c:lblAlgn val="ctr"/>
        <c:lblOffset val="100"/>
      </c:catAx>
      <c:valAx>
        <c:axId val="62983168"/>
        <c:scaling>
          <c:orientation val="minMax"/>
          <c:max val="1"/>
          <c:min val="0"/>
        </c:scaling>
        <c:delete val="1"/>
        <c:axPos val="l"/>
        <c:numFmt formatCode="###0%" sourceLinked="1"/>
        <c:tickLblPos val="none"/>
        <c:crossAx val="629816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>
                <a:latin typeface="Cambria" panose="02040503050406030204" pitchFamily="18" charset="0"/>
              </a:defRPr>
            </a:pPr>
            <a:r>
              <a:rPr lang="uk-UA" b="0">
                <a:latin typeface="Cambria" panose="02040503050406030204" pitchFamily="18" charset="0"/>
              </a:rPr>
              <a:t>Тижневе охоплення </a:t>
            </a:r>
            <a:r>
              <a:rPr lang="uk-UA" b="0" baseline="0">
                <a:latin typeface="Cambria" panose="02040503050406030204" pitchFamily="18" charset="0"/>
              </a:rPr>
              <a:t>українських Інтернет-ЗМІ</a:t>
            </a:r>
            <a:endParaRPr lang="uk-UA" b="0">
              <a:latin typeface="Cambria" panose="02040503050406030204" pitchFamily="18" charset="0"/>
            </a:endParaRP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rgbClr val="4A66AC">
                    <a:shade val="51000"/>
                    <a:satMod val="130000"/>
                  </a:srgbClr>
                </a:gs>
                <a:gs pos="80000">
                  <a:srgbClr val="4A66AC">
                    <a:shade val="93000"/>
                    <a:satMod val="130000"/>
                  </a:srgbClr>
                </a:gs>
                <a:gs pos="100000">
                  <a:srgbClr val="4A66AC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A66AC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ЗМІ'!$S$43:$W$43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ЗМІ'!$S$44:$W$44</c:f>
              <c:numCache>
                <c:formatCode>###0%</c:formatCode>
                <c:ptCount val="5"/>
                <c:pt idx="0">
                  <c:v>0.4346498323640563</c:v>
                </c:pt>
                <c:pt idx="1">
                  <c:v>0.45418558734461767</c:v>
                </c:pt>
                <c:pt idx="2">
                  <c:v>0.45722304633195976</c:v>
                </c:pt>
                <c:pt idx="3">
                  <c:v>0.44635021764908317</c:v>
                </c:pt>
                <c:pt idx="4">
                  <c:v>0.34162522892585939</c:v>
                </c:pt>
              </c:numCache>
            </c:numRef>
          </c:val>
        </c:ser>
        <c:dLbls/>
        <c:overlap val="100"/>
        <c:axId val="62954880"/>
        <c:axId val="63030400"/>
      </c:barChart>
      <c:catAx>
        <c:axId val="6295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3030400"/>
        <c:crosses val="autoZero"/>
        <c:auto val="1"/>
        <c:lblAlgn val="ctr"/>
        <c:lblOffset val="100"/>
      </c:catAx>
      <c:valAx>
        <c:axId val="63030400"/>
        <c:scaling>
          <c:orientation val="minMax"/>
          <c:max val="0.6000000000000002"/>
          <c:min val="0"/>
        </c:scaling>
        <c:delete val="1"/>
        <c:axPos val="l"/>
        <c:numFmt formatCode="###0%" sourceLinked="1"/>
        <c:tickLblPos val="none"/>
        <c:crossAx val="6295488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>
                <a:latin typeface="Cambria" panose="02040503050406030204" pitchFamily="18" charset="0"/>
              </a:defRPr>
            </a:pPr>
            <a:r>
              <a:rPr lang="uk-UA" b="0">
                <a:latin typeface="Cambria" panose="02040503050406030204" pitchFamily="18" charset="0"/>
              </a:rPr>
              <a:t>Тижневе охоплення російських Інтернет-ЗМІ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rgbClr val="7F8FA9">
                    <a:shade val="51000"/>
                    <a:satMod val="130000"/>
                  </a:srgbClr>
                </a:gs>
                <a:gs pos="80000">
                  <a:srgbClr val="7F8FA9">
                    <a:shade val="93000"/>
                    <a:satMod val="130000"/>
                  </a:srgbClr>
                </a:gs>
                <a:gs pos="100000">
                  <a:srgbClr val="7F8FA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7F8FA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ЗМІ'!$S$59:$W$59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ЗМІ'!$S$60:$W$60</c:f>
              <c:numCache>
                <c:formatCode>###0%</c:formatCode>
                <c:ptCount val="5"/>
                <c:pt idx="0">
                  <c:v>0.23159646264166484</c:v>
                </c:pt>
                <c:pt idx="1">
                  <c:v>0.14816809101101341</c:v>
                </c:pt>
                <c:pt idx="2">
                  <c:v>0.26705236071556332</c:v>
                </c:pt>
                <c:pt idx="3">
                  <c:v>0.2779463528661964</c:v>
                </c:pt>
                <c:pt idx="4">
                  <c:v>0.22346975523111318</c:v>
                </c:pt>
              </c:numCache>
            </c:numRef>
          </c:val>
        </c:ser>
        <c:dLbls/>
        <c:overlap val="100"/>
        <c:axId val="63562496"/>
        <c:axId val="63564032"/>
      </c:barChart>
      <c:catAx>
        <c:axId val="63562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3564032"/>
        <c:crosses val="autoZero"/>
        <c:auto val="1"/>
        <c:lblAlgn val="ctr"/>
        <c:lblOffset val="100"/>
      </c:catAx>
      <c:valAx>
        <c:axId val="63564032"/>
        <c:scaling>
          <c:orientation val="minMax"/>
          <c:max val="0.6000000000000002"/>
          <c:min val="0"/>
        </c:scaling>
        <c:delete val="1"/>
        <c:axPos val="l"/>
        <c:numFmt formatCode="###0%" sourceLinked="1"/>
        <c:tickLblPos val="none"/>
        <c:crossAx val="6356249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>
                <a:latin typeface="+mj-lt"/>
              </a:defRPr>
            </a:pPr>
            <a:r>
              <a:rPr lang="uk-UA" sz="1600" b="0">
                <a:latin typeface="+mj-lt"/>
              </a:rPr>
              <a:t>Чи зм</a:t>
            </a:r>
            <a:r>
              <a:rPr lang="en-US" sz="1600" b="0">
                <a:latin typeface="+mj-lt"/>
              </a:rPr>
              <a:t>i</a:t>
            </a:r>
            <a:r>
              <a:rPr lang="uk-UA" sz="1600" b="0">
                <a:latin typeface="+mj-lt"/>
              </a:rPr>
              <a:t>нилось ставлення з початку року до</a:t>
            </a:r>
            <a:r>
              <a:rPr lang="uk-UA" sz="1600" b="0" baseline="0">
                <a:latin typeface="+mj-lt"/>
              </a:rPr>
              <a:t> у</a:t>
            </a:r>
            <a:r>
              <a:rPr lang="uk-UA" sz="1600" b="0">
                <a:latin typeface="+mj-lt"/>
              </a:rPr>
              <a:t>країнських</a:t>
            </a:r>
            <a:r>
              <a:rPr lang="en-US" sz="1600" b="0">
                <a:latin typeface="+mj-lt"/>
              </a:rPr>
              <a:t> </a:t>
            </a:r>
            <a:r>
              <a:rPr lang="uk-UA" sz="1600" b="0">
                <a:latin typeface="+mj-lt"/>
              </a:rPr>
              <a:t>ЗМ</a:t>
            </a:r>
            <a:r>
              <a:rPr lang="en-US" sz="1600" b="0">
                <a:latin typeface="+mj-lt"/>
              </a:rPr>
              <a:t>I?</a:t>
            </a:r>
            <a:endParaRPr lang="uk-UA" sz="1600" b="0">
              <a:latin typeface="+mj-lt"/>
            </a:endParaRPr>
          </a:p>
        </c:rich>
      </c:tx>
      <c:layout>
        <c:manualLayout>
          <c:xMode val="edge"/>
          <c:yMode val="edge"/>
          <c:x val="0.23400874980578071"/>
          <c:y val="0"/>
        </c:manualLayout>
      </c:layout>
    </c:title>
    <c:plotArea>
      <c:layout>
        <c:manualLayout>
          <c:layoutTarget val="inner"/>
          <c:xMode val="edge"/>
          <c:yMode val="edge"/>
          <c:x val="0.3214884076990378"/>
          <c:y val="0.31808278867102402"/>
          <c:w val="0.63222134733158375"/>
          <c:h val="0.63398692810457524"/>
        </c:manualLayout>
      </c:layout>
      <c:barChart>
        <c:barDir val="bar"/>
        <c:grouping val="clustered"/>
        <c:ser>
          <c:idx val="0"/>
          <c:order val="0"/>
          <c:tx>
            <c:strRef>
              <c:f>'ставлення і користування ЗМІ'!$K$2</c:f>
              <c:strCache>
                <c:ptCount val="1"/>
                <c:pt idx="0">
                  <c:v>Скорiше погiршилось</c:v>
                </c:pt>
              </c:strCache>
            </c:strRef>
          </c:tx>
          <c:spPr>
            <a:gradFill rotWithShape="1">
              <a:gsLst>
                <a:gs pos="0">
                  <a:srgbClr val="629DD1">
                    <a:shade val="51000"/>
                    <a:satMod val="130000"/>
                  </a:srgbClr>
                </a:gs>
                <a:gs pos="80000">
                  <a:srgbClr val="629DD1">
                    <a:shade val="93000"/>
                    <a:satMod val="130000"/>
                  </a:srgbClr>
                </a:gs>
                <a:gs pos="100000">
                  <a:srgbClr val="629DD1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629DD1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b="1"/>
                      <a:t>19%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b="1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b="1"/>
                      <a:t>15%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00" b="1"/>
                      <a:t>29%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 b="1"/>
                      <a:t>25%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ЗМІ'!$L$1:$P$1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ЗМІ'!$L$2:$P$2</c:f>
              <c:numCache>
                <c:formatCode>###0%</c:formatCode>
                <c:ptCount val="5"/>
                <c:pt idx="0">
                  <c:v>-0.19111031240624901</c:v>
                </c:pt>
                <c:pt idx="1">
                  <c:v>-0.10430419934101101</c:v>
                </c:pt>
                <c:pt idx="2">
                  <c:v>-0.15450919406836006</c:v>
                </c:pt>
                <c:pt idx="3">
                  <c:v>-0.29384769156455204</c:v>
                </c:pt>
                <c:pt idx="4">
                  <c:v>-0.25027844783408204</c:v>
                </c:pt>
              </c:numCache>
            </c:numRef>
          </c:val>
        </c:ser>
        <c:ser>
          <c:idx val="1"/>
          <c:order val="1"/>
          <c:tx>
            <c:strRef>
              <c:f>'ставлення і користування ЗМІ'!$K$3</c:f>
              <c:strCache>
                <c:ptCount val="1"/>
                <c:pt idx="0">
                  <c:v>Скорiше покращилось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rgbClr val="9D90A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ЗМІ'!$L$1:$P$1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ЗМІ'!$L$3:$P$3</c:f>
              <c:numCache>
                <c:formatCode>###0%</c:formatCode>
                <c:ptCount val="5"/>
                <c:pt idx="0">
                  <c:v>0.10676409233441637</c:v>
                </c:pt>
                <c:pt idx="1">
                  <c:v>0.14859008317838401</c:v>
                </c:pt>
                <c:pt idx="2">
                  <c:v>7.9925087448524806E-2</c:v>
                </c:pt>
                <c:pt idx="3">
                  <c:v>0.1270117923407072</c:v>
                </c:pt>
                <c:pt idx="4">
                  <c:v>6.6165037018352316E-2</c:v>
                </c:pt>
              </c:numCache>
            </c:numRef>
          </c:val>
        </c:ser>
        <c:dLbls/>
        <c:overlap val="100"/>
        <c:axId val="63635456"/>
        <c:axId val="63636992"/>
      </c:barChart>
      <c:catAx>
        <c:axId val="63635456"/>
        <c:scaling>
          <c:orientation val="maxMin"/>
        </c:scaling>
        <c:axPos val="l"/>
        <c:tickLblPos val="low"/>
        <c:txPr>
          <a:bodyPr/>
          <a:lstStyle/>
          <a:p>
            <a:pPr>
              <a:defRPr sz="1100">
                <a:latin typeface="+mn-lt"/>
              </a:defRPr>
            </a:pPr>
            <a:endParaRPr lang="ru-RU"/>
          </a:p>
        </c:txPr>
        <c:crossAx val="63636992"/>
        <c:crosses val="autoZero"/>
        <c:auto val="1"/>
        <c:lblAlgn val="ctr"/>
        <c:lblOffset val="100"/>
      </c:catAx>
      <c:valAx>
        <c:axId val="63636992"/>
        <c:scaling>
          <c:orientation val="minMax"/>
          <c:min val="-0.9"/>
        </c:scaling>
        <c:delete val="1"/>
        <c:axPos val="t"/>
        <c:numFmt formatCode="###0%" sourceLinked="1"/>
        <c:tickLblPos val="none"/>
        <c:crossAx val="6363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037642169728783"/>
          <c:y val="0.14781870944380668"/>
          <c:w val="0.7611730304355212"/>
          <c:h val="0.1521068132347434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>
                <a:latin typeface="+mj-lt"/>
              </a:defRPr>
            </a:pPr>
            <a:r>
              <a:rPr lang="uk-UA" sz="1600" b="0">
                <a:latin typeface="+mj-lt"/>
              </a:rPr>
              <a:t>Чи зм</a:t>
            </a:r>
            <a:r>
              <a:rPr lang="en-US" sz="1600" b="0">
                <a:latin typeface="+mj-lt"/>
              </a:rPr>
              <a:t>i</a:t>
            </a:r>
            <a:r>
              <a:rPr lang="uk-UA" sz="1600" b="0">
                <a:latin typeface="+mj-lt"/>
              </a:rPr>
              <a:t>нилось ставлення з початку року до</a:t>
            </a:r>
            <a:r>
              <a:rPr lang="uk-UA" sz="1600" b="0" baseline="0">
                <a:latin typeface="+mj-lt"/>
              </a:rPr>
              <a:t> російських</a:t>
            </a:r>
            <a:r>
              <a:rPr lang="en-US" sz="1600" b="0">
                <a:latin typeface="+mj-lt"/>
              </a:rPr>
              <a:t> </a:t>
            </a:r>
            <a:r>
              <a:rPr lang="uk-UA" sz="1600" b="0">
                <a:latin typeface="+mj-lt"/>
              </a:rPr>
              <a:t>ЗМ</a:t>
            </a:r>
            <a:r>
              <a:rPr lang="en-US" sz="1600" b="0">
                <a:latin typeface="+mj-lt"/>
              </a:rPr>
              <a:t>I?</a:t>
            </a:r>
            <a:endParaRPr lang="uk-UA" sz="1600" b="0">
              <a:latin typeface="+mj-lt"/>
            </a:endParaRPr>
          </a:p>
        </c:rich>
      </c:tx>
      <c:layout>
        <c:manualLayout>
          <c:xMode val="edge"/>
          <c:yMode val="edge"/>
          <c:x val="0.22502018938043084"/>
          <c:y val="0"/>
        </c:manualLayout>
      </c:layout>
    </c:title>
    <c:plotArea>
      <c:layout>
        <c:manualLayout>
          <c:layoutTarget val="inner"/>
          <c:xMode val="edge"/>
          <c:yMode val="edge"/>
          <c:x val="0.3214884076990378"/>
          <c:y val="0.31808278867102402"/>
          <c:w val="0.63222134733158375"/>
          <c:h val="0.63398692810457524"/>
        </c:manualLayout>
      </c:layout>
      <c:barChart>
        <c:barDir val="bar"/>
        <c:grouping val="clustered"/>
        <c:ser>
          <c:idx val="0"/>
          <c:order val="0"/>
          <c:tx>
            <c:strRef>
              <c:f>'ставлення і користування ЗМІ'!$K$6</c:f>
              <c:strCache>
                <c:ptCount val="1"/>
                <c:pt idx="0">
                  <c:v>Скорiше погiршилось</c:v>
                </c:pt>
              </c:strCache>
            </c:strRef>
          </c:tx>
          <c:spPr>
            <a:gradFill rotWithShape="1">
              <a:gsLst>
                <a:gs pos="0">
                  <a:srgbClr val="629DD1">
                    <a:shade val="51000"/>
                    <a:satMod val="130000"/>
                  </a:srgbClr>
                </a:gs>
                <a:gs pos="80000">
                  <a:srgbClr val="629DD1">
                    <a:shade val="93000"/>
                    <a:satMod val="130000"/>
                  </a:srgbClr>
                </a:gs>
                <a:gs pos="100000">
                  <a:srgbClr val="629DD1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629DD1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/>
                      <a:t>60%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/>
                      <a:t>74%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/>
                      <a:t>68%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00"/>
                      <a:t>47%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/>
                      <a:t>39%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ЗМІ'!$L$5:$P$5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ЗМІ'!$L$6:$P$6</c:f>
              <c:numCache>
                <c:formatCode>###0%</c:formatCode>
                <c:ptCount val="5"/>
                <c:pt idx="0">
                  <c:v>-0.59577913731063004</c:v>
                </c:pt>
                <c:pt idx="1">
                  <c:v>-0.7351908831146261</c:v>
                </c:pt>
                <c:pt idx="2">
                  <c:v>-0.68041961346388624</c:v>
                </c:pt>
                <c:pt idx="3">
                  <c:v>-0.47013640379227806</c:v>
                </c:pt>
                <c:pt idx="4">
                  <c:v>-0.38992509249258805</c:v>
                </c:pt>
              </c:numCache>
            </c:numRef>
          </c:val>
        </c:ser>
        <c:ser>
          <c:idx val="1"/>
          <c:order val="1"/>
          <c:tx>
            <c:strRef>
              <c:f>'ставлення і користування ЗМІ'!$K$7</c:f>
              <c:strCache>
                <c:ptCount val="1"/>
                <c:pt idx="0">
                  <c:v>Скорiше покращилось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rgbClr val="9D90A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'ставлення і користування ЗМІ'!$L$5:$P$5</c:f>
              <c:strCache>
                <c:ptCount val="5"/>
                <c:pt idx="0">
                  <c:v>Україна без ДНР та ЛНР</c:v>
                </c:pt>
                <c:pt idx="1">
                  <c:v>Західний</c:v>
                </c:pt>
                <c:pt idx="2">
                  <c:v>Центральний</c:v>
                </c:pt>
                <c:pt idx="3">
                  <c:v>Південний</c:v>
                </c:pt>
                <c:pt idx="4">
                  <c:v>Східний</c:v>
                </c:pt>
              </c:strCache>
            </c:strRef>
          </c:cat>
          <c:val>
            <c:numRef>
              <c:f>'ставлення і користування ЗМІ'!$L$7:$P$7</c:f>
              <c:numCache>
                <c:formatCode>###0%</c:formatCode>
                <c:ptCount val="5"/>
                <c:pt idx="0">
                  <c:v>1.0516243492376197E-2</c:v>
                </c:pt>
                <c:pt idx="1">
                  <c:v>0</c:v>
                </c:pt>
                <c:pt idx="2">
                  <c:v>2.596816724744733E-3</c:v>
                </c:pt>
                <c:pt idx="3">
                  <c:v>3.4810087106328991E-2</c:v>
                </c:pt>
                <c:pt idx="4">
                  <c:v>7.6891737591003482E-3</c:v>
                </c:pt>
              </c:numCache>
            </c:numRef>
          </c:val>
        </c:ser>
        <c:dLbls/>
        <c:overlap val="100"/>
        <c:axId val="63711872"/>
        <c:axId val="63725952"/>
      </c:barChart>
      <c:catAx>
        <c:axId val="63711872"/>
        <c:scaling>
          <c:orientation val="maxMin"/>
        </c:scaling>
        <c:axPos val="l"/>
        <c:tickLblPos val="low"/>
        <c:txPr>
          <a:bodyPr/>
          <a:lstStyle/>
          <a:p>
            <a:pPr>
              <a:defRPr sz="1100"/>
            </a:pPr>
            <a:endParaRPr lang="ru-RU"/>
          </a:p>
        </c:txPr>
        <c:crossAx val="63725952"/>
        <c:crosses val="autoZero"/>
        <c:auto val="1"/>
        <c:lblAlgn val="ctr"/>
        <c:lblOffset val="100"/>
      </c:catAx>
      <c:valAx>
        <c:axId val="63725952"/>
        <c:scaling>
          <c:orientation val="minMax"/>
          <c:min val="-0.9"/>
        </c:scaling>
        <c:delete val="1"/>
        <c:axPos val="t"/>
        <c:numFmt formatCode="###0%" sourceLinked="1"/>
        <c:tickLblPos val="none"/>
        <c:crossAx val="6371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870975503062119"/>
          <c:y val="0.15009888838347107"/>
          <c:w val="0.72962357830271241"/>
          <c:h val="0.149826643999723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Без имени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91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774521-6EC2-4779-830E-65A81D42CDF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70883-6619-4680-96E1-EC520540A8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68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93BAD1-E151-4038-918D-923C5DBBF52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1DAB-DADF-467F-8869-32D744A3F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67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E5749C-8A81-4264-B014-970E76DBE1C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5BBD9-68B5-4E68-AB40-D23C98BF0D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95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ED0C95-C12E-4934-8C2F-AACC7477751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B057C-FDC8-4156-AB85-E93B891C664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78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B06570-5BCD-4990-A0ED-76187357EA8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2322-6D6E-4BBB-A277-8DC0F82EA0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83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C903BE-F8CE-48C4-BA61-7DC49E7D95B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3C46-5472-479B-9492-AFD4266EFA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97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9C9726-2C79-4FE8-81BA-82450B821A9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DAEA-1311-47C3-85C2-D517DB5864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84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337F04-07F3-4302-B877-3A036822234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EB38-4C0C-4D44-9F02-5D0388EFC4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85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071D8E-CA8D-4CBB-B9D1-EAA1A59DD59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75F3-D401-47AE-8BA7-C4FBACA171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58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3803C-D061-4356-B880-B675AE85A28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30.06.2015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89BD-113D-40A3-809B-DB8D6F85B2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14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27088" y="0"/>
            <a:ext cx="74898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A95E78-7283-4F3F-925D-00ECAE093A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9" name="Рисунок 8" descr="Без имени-4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33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600" b="1" kern="1200" dirty="0">
          <a:solidFill>
            <a:srgbClr val="0070C0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lang="ru-RU" sz="3200" b="1" kern="1200" dirty="0">
          <a:solidFill>
            <a:srgbClr val="0070C0"/>
          </a:solidFill>
          <a:latin typeface="Cambria" pitchFamily="18" charset="0"/>
          <a:ea typeface="+mj-ea"/>
          <a:cs typeface="+mj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lang="ru-RU" sz="2800" b="1" kern="1200" dirty="0">
          <a:solidFill>
            <a:srgbClr val="898989"/>
          </a:solidFill>
          <a:latin typeface="Cambria" pitchFamily="18" charset="0"/>
          <a:ea typeface="+mj-ea"/>
          <a:cs typeface="+mj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4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 kern="1200">
          <a:solidFill>
            <a:srgbClr val="31859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pk-news.ru/issues/14626" TargetMode="External"/><Relationship Id="rId2" Type="http://schemas.openxmlformats.org/officeDocument/2006/relationships/hyperlink" Target="http://vpk-news.ru/authors/132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vkalnysh.files.wordpress.com/2015/03/d181d185d0b5d0bcd0b0-d0b2d0bed0b9d0bdd18b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62880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endParaRPr lang="en-US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304256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+mn-lt"/>
              </a:rPr>
              <a:t>Результати соціологічного опитування</a:t>
            </a:r>
            <a:br>
              <a:rPr lang="uk-UA" sz="2800" dirty="0" smtClean="0">
                <a:latin typeface="+mn-lt"/>
              </a:rPr>
            </a:br>
            <a:r>
              <a:rPr lang="uk-UA" sz="2800" dirty="0" smtClean="0">
                <a:latin typeface="+mn-lt"/>
              </a:rPr>
              <a:t>на замовлення ГО «Телекритика»</a:t>
            </a:r>
            <a:endParaRPr lang="uk-UA" sz="2800" dirty="0"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576064"/>
          </a:xfrm>
        </p:spPr>
        <p:txBody>
          <a:bodyPr/>
          <a:lstStyle/>
          <a:p>
            <a:r>
              <a:rPr lang="uk-UA" sz="2400" dirty="0" smtClean="0">
                <a:solidFill>
                  <a:schemeClr val="accent4"/>
                </a:solidFill>
              </a:rPr>
              <a:t>Травень-червень 2015 року</a:t>
            </a:r>
            <a:endParaRPr lang="uk-UA" sz="2400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6355" y="1035869"/>
            <a:ext cx="3843338" cy="118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30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 smtClean="0"/>
              <a:t>Підтримка проукраїнських </a:t>
            </a:r>
            <a:br>
              <a:rPr lang="uk-UA" sz="2400" b="0" dirty="0" smtClean="0"/>
            </a:br>
            <a:r>
              <a:rPr lang="uk-UA" sz="2400" b="0" dirty="0" smtClean="0"/>
              <a:t>та проросійських тверджень по регіонах (1)</a:t>
            </a:r>
            <a:endParaRPr lang="uk-UA" sz="2400" b="0" dirty="0">
              <a:latin typeface="+mn-lt"/>
            </a:endParaRPr>
          </a:p>
        </p:txBody>
      </p:sp>
      <p:pic>
        <p:nvPicPr>
          <p:cNvPr id="4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1575543"/>
              </p:ext>
            </p:extLst>
          </p:nvPr>
        </p:nvGraphicFramePr>
        <p:xfrm>
          <a:off x="323528" y="836712"/>
          <a:ext cx="8352928" cy="5648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3848" y="6346465"/>
            <a:ext cx="2488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 повна незгода</a:t>
            </a: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5 – </a:t>
            </a:r>
            <a:r>
              <a:rPr lang="uk-UA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повна згода</a:t>
            </a:r>
            <a:endParaRPr lang="uk-UA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6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41984" y="6207966"/>
            <a:ext cx="2488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 повна незгода</a:t>
            </a: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5 – </a:t>
            </a:r>
            <a:r>
              <a:rPr lang="uk-UA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повна згода</a:t>
            </a:r>
            <a:endParaRPr lang="uk-UA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40783026"/>
              </p:ext>
            </p:extLst>
          </p:nvPr>
        </p:nvGraphicFramePr>
        <p:xfrm>
          <a:off x="467544" y="908720"/>
          <a:ext cx="8064896" cy="5406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 smtClean="0"/>
              <a:t>Підтримка проукраїнських </a:t>
            </a:r>
            <a:br>
              <a:rPr lang="uk-UA" sz="2400" b="0" dirty="0" smtClean="0"/>
            </a:br>
            <a:r>
              <a:rPr lang="uk-UA" sz="2400" b="0" dirty="0" smtClean="0"/>
              <a:t>та проросійських тверджень по регіонах (2)</a:t>
            </a:r>
            <a:endParaRPr lang="uk-UA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85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 smtClean="0"/>
              <a:t>Результати додаткового аналізу</a:t>
            </a:r>
            <a:endParaRPr lang="uk-UA" sz="2400" b="0" dirty="0">
              <a:latin typeface="+mn-lt"/>
            </a:endParaRPr>
          </a:p>
        </p:txBody>
      </p:sp>
      <p:pic>
        <p:nvPicPr>
          <p:cNvPr id="6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330310"/>
            <a:ext cx="864096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Ми 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розрахували середній рівень підтримки проукраїнської та проросійської точки зору в цілому та окремо для кожної теми (Майдан 2013-2014, бойові дії на Сході, оцінка поточної ситуації в 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Україні).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Регіон проживання - найвпливовіший фактор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що визначає проукраїнські чи проросійські переконання.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Регіон має більший вплив, аніж практики користування медіа та національна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самоідентифікація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uk-UA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Тим не менш, користування 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українськими та російськими джерелами новин справді пов’язане з рівнем підтримки відповідної точки зору на події в країні (в тому числі усередині одного регіону та лінгво-етнічної групи). 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Ті, хто користуються лише українськими джерелами інформації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мають більш виражену проукраїнську позицію.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Залежність переконань від джерел інформації найбільш помітна на Сході та Півдні</a:t>
            </a:r>
            <a:r>
              <a:rPr lang="uk-UA" sz="1600" dirty="0" smtClean="0"/>
              <a:t>. </a:t>
            </a:r>
            <a:endParaRPr lang="uk-UA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92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8072" y="116632"/>
            <a:ext cx="1770432" cy="5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496944" cy="1362075"/>
          </a:xfrm>
        </p:spPr>
        <p:txBody>
          <a:bodyPr/>
          <a:lstStyle/>
          <a:p>
            <a:pPr algn="ctr"/>
            <a:r>
              <a:rPr lang="uk-UA" sz="2400" dirty="0"/>
              <a:t>користування українськими та російськими </a:t>
            </a:r>
            <a:r>
              <a:rPr lang="uk-UA" sz="2400" dirty="0" smtClean="0"/>
              <a:t>ЗМІ в різних регіонах України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596265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691681" y="1"/>
            <a:ext cx="5976663" cy="764704"/>
          </a:xfrm>
        </p:spPr>
        <p:txBody>
          <a:bodyPr/>
          <a:lstStyle/>
          <a:p>
            <a:r>
              <a:rPr lang="uk-UA" sz="2400" b="0" dirty="0" smtClean="0">
                <a:latin typeface="+mn-lt"/>
              </a:rPr>
              <a:t>Користування українськими </a:t>
            </a:r>
            <a:br>
              <a:rPr lang="uk-UA" sz="2400" b="0" dirty="0" smtClean="0">
                <a:latin typeface="+mn-lt"/>
              </a:rPr>
            </a:br>
            <a:r>
              <a:rPr lang="uk-UA" sz="2400" b="0" dirty="0" smtClean="0">
                <a:latin typeface="+mn-lt"/>
              </a:rPr>
              <a:t>та російськими ЗМІ</a:t>
            </a:r>
            <a:endParaRPr lang="uk-UA" sz="24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6504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72% дізнається новини з переважно українських телеканалів та Інтернет-ЗМІ (43% тільки дивляться ТВ, 29% також користуються Інтернетом). </a:t>
            </a:r>
            <a:endParaRPr lang="uk-UA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% регулярно звертається </a:t>
            </a:r>
            <a:r>
              <a:rPr lang="uk-UA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і до українських, і до російських джерел інформації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 (з них 9% - тільки телеглядачі).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% практично не цікавиться новинами 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ні з українського, ні з російського телебачення та Інтернету.</a:t>
            </a:r>
            <a:endParaRPr lang="uk-UA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6919191"/>
              </p:ext>
            </p:extLst>
          </p:nvPr>
        </p:nvGraphicFramePr>
        <p:xfrm>
          <a:off x="1616503" y="3156069"/>
          <a:ext cx="7492001" cy="329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60627" y="6191295"/>
            <a:ext cx="186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i="1" dirty="0" smtClean="0"/>
              <a:t>Україна без ДНР та ЛНР</a:t>
            </a:r>
            <a:endParaRPr lang="uk-UA" sz="1200" i="1" dirty="0"/>
          </a:p>
        </p:txBody>
      </p:sp>
    </p:spTree>
    <p:extLst>
      <p:ext uri="{BB962C8B-B14F-4D97-AF65-F5344CB8AC3E}">
        <p14:creationId xmlns:p14="http://schemas.microsoft.com/office/powerpoint/2010/main" xmlns="" val="166646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7993385" cy="765175"/>
          </a:xfrm>
        </p:spPr>
        <p:txBody>
          <a:bodyPr/>
          <a:lstStyle/>
          <a:p>
            <a:r>
              <a:rPr lang="uk-UA" sz="2400" b="0" dirty="0" smtClean="0">
                <a:latin typeface="+mn-lt"/>
              </a:rPr>
              <a:t>Тижневе </a:t>
            </a:r>
            <a:r>
              <a:rPr lang="uk-UA" sz="2400" b="0" dirty="0">
                <a:latin typeface="+mn-lt"/>
              </a:rPr>
              <a:t>охоплення </a:t>
            </a:r>
            <a:r>
              <a:rPr lang="uk-UA" sz="2400" b="0" dirty="0" smtClean="0">
                <a:latin typeface="+mn-lt"/>
              </a:rPr>
              <a:t>новин на українському </a:t>
            </a:r>
            <a:br>
              <a:rPr lang="uk-UA" sz="2400" b="0" dirty="0" smtClean="0">
                <a:latin typeface="+mn-lt"/>
              </a:rPr>
            </a:br>
            <a:r>
              <a:rPr lang="uk-UA" sz="2400" b="0" dirty="0" smtClean="0">
                <a:latin typeface="+mn-lt"/>
              </a:rPr>
              <a:t>та російському телебаченні по регіонах</a:t>
            </a:r>
            <a:endParaRPr lang="uk-UA" sz="2400" b="0" dirty="0">
              <a:latin typeface="+mn-lt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5690277"/>
              </p:ext>
            </p:extLst>
          </p:nvPr>
        </p:nvGraphicFramePr>
        <p:xfrm>
          <a:off x="-333" y="2636912"/>
          <a:ext cx="4572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65515610"/>
              </p:ext>
            </p:extLst>
          </p:nvPr>
        </p:nvGraphicFramePr>
        <p:xfrm>
          <a:off x="4355976" y="2636912"/>
          <a:ext cx="4572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96504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18% респондентів по Україні (без так званих ДНР та ЛНР) дивляться </a:t>
            </a:r>
            <a:r>
              <a:rPr lang="uk-UA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новини на російських телеканалах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щонайменше кілька разів на місяць.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Західний регіон дивиться новини на російських телеканалах майже так само часто, як і Східний.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56507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/>
              <a:t>Тижневе охоплення </a:t>
            </a:r>
            <a:r>
              <a:rPr lang="uk-UA" sz="2400" b="0" dirty="0" smtClean="0">
                <a:latin typeface="+mn-lt"/>
              </a:rPr>
              <a:t>українських та російських </a:t>
            </a:r>
            <a:br>
              <a:rPr lang="uk-UA" sz="2400" b="0" dirty="0" smtClean="0">
                <a:latin typeface="+mn-lt"/>
              </a:rPr>
            </a:br>
            <a:r>
              <a:rPr lang="uk-UA" sz="2400" b="0" dirty="0" smtClean="0">
                <a:latin typeface="+mn-lt"/>
              </a:rPr>
              <a:t>новинарних Інтернет-ЗМІ по регіонах</a:t>
            </a:r>
            <a:endParaRPr lang="uk-UA" sz="2400" b="0" dirty="0">
              <a:latin typeface="+mn-lt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75791716"/>
              </p:ext>
            </p:extLst>
          </p:nvPr>
        </p:nvGraphicFramePr>
        <p:xfrm>
          <a:off x="0" y="2492896"/>
          <a:ext cx="4572000" cy="394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66770400"/>
              </p:ext>
            </p:extLst>
          </p:nvPr>
        </p:nvGraphicFramePr>
        <p:xfrm>
          <a:off x="4572000" y="2492896"/>
          <a:ext cx="4572000" cy="396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965046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23% респондентів по Україні (без так званих ДНР та ЛНР) дізнаються </a:t>
            </a:r>
            <a:r>
              <a:rPr lang="uk-UA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новини з російських Інтернет-ЗМІ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щонайменше кілька разів на місяць.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Менш інтенсивне користування російськими Інтернет-ЗМІ у Східному регіоні пояснюється найнижчим рівнем користування Інтернетом в цій частині країни.</a:t>
            </a:r>
          </a:p>
        </p:txBody>
      </p:sp>
    </p:spTree>
    <p:extLst>
      <p:ext uri="{BB962C8B-B14F-4D97-AF65-F5344CB8AC3E}">
        <p14:creationId xmlns:p14="http://schemas.microsoft.com/office/powerpoint/2010/main" xmlns="" val="3497214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 smtClean="0"/>
              <a:t>Динаміка ставлення</a:t>
            </a:r>
            <a:br>
              <a:rPr lang="uk-UA" sz="2400" b="0" dirty="0" smtClean="0"/>
            </a:br>
            <a:r>
              <a:rPr lang="uk-UA" sz="2400" b="0" dirty="0" smtClean="0"/>
              <a:t>до українських та російських ЗМІ</a:t>
            </a:r>
            <a:endParaRPr lang="uk-UA" sz="2400" b="0" dirty="0">
              <a:latin typeface="+mn-lt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3855669"/>
              </p:ext>
            </p:extLst>
          </p:nvPr>
        </p:nvGraphicFramePr>
        <p:xfrm>
          <a:off x="0" y="2564904"/>
          <a:ext cx="4427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4466330"/>
              </p:ext>
            </p:extLst>
          </p:nvPr>
        </p:nvGraphicFramePr>
        <p:xfrm>
          <a:off x="4716016" y="2564904"/>
          <a:ext cx="44528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90872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Українські ЗМІ втрачають довіру аудиторії майже по всій Україні, крім Західного регіону. На Півдні, Сході та Центрі відсоток тих, хто сказав, що ставлення до українських мас-медіа з початку року у них погіршилось, переважає відсоток тих, у кого воно покращилось.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Поступова втрата довіри до українських мас-медіа компенсується тим, що російські ЗМІ втрачають довіру набагато сильніше, в тому числі на Сході та Півдні.</a:t>
            </a:r>
          </a:p>
        </p:txBody>
      </p:sp>
    </p:spTree>
    <p:extLst>
      <p:ext uri="{BB962C8B-B14F-4D97-AF65-F5344CB8AC3E}">
        <p14:creationId xmlns:p14="http://schemas.microsoft.com/office/powerpoint/2010/main" xmlns="" val="3742144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01688"/>
          </a:xfrm>
        </p:spPr>
        <p:txBody>
          <a:bodyPr/>
          <a:lstStyle/>
          <a:p>
            <a:r>
              <a:rPr lang="uk-UA" sz="2800" dirty="0" smtClean="0"/>
              <a:t>Володимир </a:t>
            </a:r>
            <a:r>
              <a:rPr lang="uk-UA" sz="2800" dirty="0" err="1" smtClean="0"/>
              <a:t>Паніотто</a:t>
            </a:r>
            <a:endParaRPr lang="uk-UA" sz="2800" dirty="0" smtClean="0"/>
          </a:p>
          <a:p>
            <a:r>
              <a:rPr lang="uk-UA" sz="2800" dirty="0" smtClean="0"/>
              <a:t>Марина </a:t>
            </a:r>
            <a:r>
              <a:rPr lang="uk-UA" sz="2800" dirty="0" err="1" smtClean="0"/>
              <a:t>Шпікер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128869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7993385" cy="765175"/>
          </a:xfrm>
        </p:spPr>
        <p:txBody>
          <a:bodyPr/>
          <a:lstStyle/>
          <a:p>
            <a:r>
              <a:rPr lang="uk-UA" sz="3200" b="0" dirty="0" smtClean="0">
                <a:latin typeface="+mn-lt"/>
              </a:rPr>
              <a:t>Характеристики опитування</a:t>
            </a:r>
            <a:endParaRPr lang="uk-UA" sz="3200" b="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7850" y="3645025"/>
            <a:ext cx="1917503" cy="5760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Період проведення опитування</a:t>
            </a:r>
            <a:endParaRPr lang="uk-UA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77361" y="3645025"/>
            <a:ext cx="6275715" cy="5760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20 травня – 2 червня </a:t>
            </a:r>
            <a:r>
              <a:rPr lang="en-US" sz="1600" dirty="0" smtClean="0"/>
              <a:t>201</a:t>
            </a:r>
            <a:r>
              <a:rPr lang="uk-UA" sz="1600" dirty="0" smtClean="0"/>
              <a:t>5</a:t>
            </a:r>
            <a:endParaRPr lang="uk-UA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7849" y="4401274"/>
            <a:ext cx="1917501" cy="395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Вибірка</a:t>
            </a:r>
            <a:endParaRPr lang="uk-UA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77361" y="4401274"/>
            <a:ext cx="6275714" cy="395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Багатоступенева стратифікована ймовірнісна вибірка</a:t>
            </a:r>
            <a:endParaRPr lang="uk-UA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667" y="2276873"/>
            <a:ext cx="1921685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Вибірка</a:t>
            </a:r>
            <a:endParaRPr lang="uk-UA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7851" y="3064748"/>
            <a:ext cx="1917502" cy="395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Метод</a:t>
            </a:r>
            <a:endParaRPr lang="uk-UA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1430" y="1556793"/>
            <a:ext cx="1913921" cy="5462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Генеральна сукупність</a:t>
            </a:r>
            <a:endParaRPr lang="uk-UA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77361" y="1556792"/>
            <a:ext cx="6299095" cy="5462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err="1" smtClean="0"/>
              <a:t>Неінституційне</a:t>
            </a:r>
            <a:r>
              <a:rPr lang="uk-UA" sz="1600" dirty="0" smtClean="0"/>
              <a:t> повнолітнє населення України</a:t>
            </a:r>
            <a:endParaRPr lang="en-US" sz="1600" dirty="0" smtClean="0"/>
          </a:p>
          <a:p>
            <a:pPr algn="ctr"/>
            <a:r>
              <a:rPr lang="en-US" sz="1600" dirty="0" smtClean="0"/>
              <a:t>(</a:t>
            </a:r>
            <a:r>
              <a:rPr lang="uk-UA" sz="1600" dirty="0" smtClean="0"/>
              <a:t>за винятком Криму)</a:t>
            </a:r>
            <a:endParaRPr lang="uk-UA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77361" y="2284807"/>
            <a:ext cx="6299095" cy="5681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20</a:t>
            </a:r>
            <a:r>
              <a:rPr lang="uk-UA" sz="1600" dirty="0" smtClean="0"/>
              <a:t>22 </a:t>
            </a:r>
            <a:r>
              <a:rPr lang="uk-UA" sz="1600" dirty="0" err="1" smtClean="0"/>
              <a:t>інтерв</a:t>
            </a:r>
            <a:r>
              <a:rPr lang="en-US" sz="1600" dirty="0" smtClean="0"/>
              <a:t>’</a:t>
            </a:r>
            <a:r>
              <a:rPr lang="uk-UA" sz="1600" dirty="0" smtClean="0"/>
              <a:t>ю по всій Україні (1894 –</a:t>
            </a:r>
            <a:r>
              <a:rPr lang="uk-UA" sz="1600" dirty="0"/>
              <a:t> </a:t>
            </a:r>
            <a:r>
              <a:rPr lang="uk-UA" sz="1600" dirty="0" smtClean="0"/>
              <a:t>на підконтрольних українській владі територіях)</a:t>
            </a:r>
            <a:endParaRPr lang="en-US" sz="16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77361" y="3064748"/>
            <a:ext cx="6275715" cy="395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Особисті </a:t>
            </a:r>
            <a:r>
              <a:rPr lang="uk-UA" sz="1600" dirty="0" err="1" smtClean="0"/>
              <a:t>інтерв</a:t>
            </a:r>
            <a:r>
              <a:rPr lang="en-US" sz="1600" dirty="0" smtClean="0"/>
              <a:t>’</a:t>
            </a:r>
            <a:r>
              <a:rPr lang="uk-UA" sz="1600" dirty="0" smtClean="0"/>
              <a:t>ю за місцем проживання респондента</a:t>
            </a:r>
            <a:endParaRPr lang="uk-UA" sz="1600" dirty="0"/>
          </a:p>
        </p:txBody>
      </p:sp>
      <p:pic>
        <p:nvPicPr>
          <p:cNvPr id="21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8072" y="116632"/>
            <a:ext cx="1770432" cy="5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05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18083"/>
            <a:ext cx="88114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cap="all" dirty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Індекс підтримки меседжів російської пропаганди</a:t>
            </a:r>
          </a:p>
          <a:p>
            <a:r>
              <a:rPr lang="uk-UA" sz="2400" b="1" cap="all" dirty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(Індекс результативності російської пропаганди)</a:t>
            </a:r>
            <a:endParaRPr lang="en-US" sz="2400" b="1" cap="all" dirty="0">
              <a:solidFill>
                <a:srgbClr val="0070C0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6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213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89825" cy="765175"/>
          </a:xfrm>
        </p:spPr>
        <p:txBody>
          <a:bodyPr/>
          <a:lstStyle/>
          <a:p>
            <a:r>
              <a:rPr lang="ru-RU" sz="1400" u="sng" dirty="0" smtClean="0">
                <a:hlinkClick r:id="rId2"/>
              </a:rPr>
              <a:t>Валерий Герасимов</a:t>
            </a:r>
            <a:r>
              <a:rPr lang="ru-RU" sz="1400" dirty="0"/>
              <a:t>,</a:t>
            </a:r>
            <a:br>
              <a:rPr lang="ru-RU" sz="1400" dirty="0"/>
            </a:br>
            <a:r>
              <a:rPr lang="ru-RU" sz="1400" dirty="0"/>
              <a:t>начальник </a:t>
            </a:r>
            <a:r>
              <a:rPr lang="ru-RU" sz="1400" dirty="0" smtClean="0"/>
              <a:t>Генштаба </a:t>
            </a:r>
            <a:r>
              <a:rPr lang="ru-RU" sz="1400" dirty="0"/>
              <a:t>Вооруженных Сил Российской </a:t>
            </a:r>
            <a:r>
              <a:rPr lang="ru-RU" sz="1400" dirty="0" smtClean="0"/>
              <a:t>Федерации</a:t>
            </a:r>
            <a:br>
              <a:rPr lang="ru-RU" sz="1400" dirty="0" smtClean="0"/>
            </a:br>
            <a:r>
              <a:rPr lang="ru-RU" sz="1400" u="sng" dirty="0" smtClean="0">
                <a:hlinkClick r:id="rId3"/>
              </a:rPr>
              <a:t>Военно-промышленный курьер № </a:t>
            </a:r>
            <a:r>
              <a:rPr lang="ru-RU" sz="1400" u="sng" dirty="0">
                <a:hlinkClick r:id="rId3"/>
              </a:rPr>
              <a:t>8 (476) за 27 февраля </a:t>
            </a:r>
            <a:r>
              <a:rPr lang="ru-RU" sz="1400" u="sng" dirty="0" smtClean="0">
                <a:hlinkClick r:id="rId3"/>
              </a:rPr>
              <a:t>2013</a:t>
            </a:r>
            <a:r>
              <a:rPr lang="ru-RU" sz="1400" dirty="0"/>
              <a:t/>
            </a:r>
            <a:br>
              <a:rPr lang="ru-RU" sz="1400" dirty="0"/>
            </a:br>
            <a:endParaRPr lang="en-US" sz="1400" dirty="0" smtClean="0"/>
          </a:p>
        </p:txBody>
      </p:sp>
      <p:pic>
        <p:nvPicPr>
          <p:cNvPr id="4099" name="Объект 3" descr="схема войны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536" y="1124744"/>
            <a:ext cx="8352482" cy="5689377"/>
          </a:xfrm>
        </p:spPr>
      </p:pic>
    </p:spTree>
    <p:extLst>
      <p:ext uri="{BB962C8B-B14F-4D97-AF65-F5344CB8AC3E}">
        <p14:creationId xmlns:p14="http://schemas.microsoft.com/office/powerpoint/2010/main" xmlns="" val="4137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0"/>
              <a:t>Ідея методу</a:t>
            </a:r>
            <a:endParaRPr lang="en-US" sz="3200" b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77071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 виділили такі тези офіційної російської пропаганди, які мають високу (75-80%) підтримку в Росії. Це </a:t>
            </a:r>
            <a:r>
              <a:rPr lang="uk-UA" sz="2000" b="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квазілогічний</a:t>
            </a: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ланцюжок: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майдан був організований американцями разом з націоналістами;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результаті майдану до влади прийшли націоналісти, які загрожують російськомовному населенню України;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Крим і Схід України були в небезпеці, Крим вдалося захистити, включивши його до складу Росії, а Схід повстав і хоче незалежності і гарантій безпеки;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націоналісти почали війну зі своїм народом. </a:t>
            </a:r>
          </a:p>
          <a:p>
            <a:pPr marL="0" indent="0" algn="just">
              <a:buFont typeface="Arial" charset="0"/>
              <a:buNone/>
            </a:pPr>
            <a:r>
              <a:rPr lang="uk-UA" sz="20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Тому були сформульовані судження, що покривають головні тези цього ланцюжка - судження про Майдан, оцінка США, підтримка анексії Криму, засудження АТО,  довіра до російських ЗМІ.</a:t>
            </a:r>
          </a:p>
        </p:txBody>
      </p:sp>
      <p:pic>
        <p:nvPicPr>
          <p:cNvPr id="4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23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17438" y="44624"/>
            <a:ext cx="8147050" cy="635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0"/>
              <a:t>Судження</a:t>
            </a:r>
            <a:endParaRPr lang="en-US" sz="3200" b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005686"/>
              </p:ext>
            </p:extLst>
          </p:nvPr>
        </p:nvGraphicFramePr>
        <p:xfrm>
          <a:off x="395288" y="1196975"/>
          <a:ext cx="8353425" cy="4325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8695"/>
                <a:gridCol w="1164730"/>
              </a:tblGrid>
              <a:tr h="4950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Скажiть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будь ласка, яка з наступних 2-х думок ближча до Вашої думки?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Євромайдан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був ...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7463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Народним протестом на підтримку європейського шляху розвитку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Боротьбою за владу антиросійських, </a:t>
                      </a:r>
                      <a:r>
                        <a:rPr lang="uk-UA" sz="1600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нацiоналiстичних</a:t>
                      </a:r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сил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Чи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пiдтримуєте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Ви приєднання Криму до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Росiї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Так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Безумовно </a:t>
                      </a:r>
                      <a:r>
                        <a:rPr lang="uk-UA" sz="1600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нi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7463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Як Ви в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цiлому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ставитеся зараз до Сполучених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Штатiв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Америки?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Дуже добре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Дуже погано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4950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Антитерористична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операцiя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на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Сходi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України (АТО) - це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каральнi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операцiї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проти звичайного населення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Погоджуюсь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погоджуюсь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7463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довiряєте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Ви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росiйським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ЗМI (телебаченню, </a:t>
                      </a:r>
                      <a:r>
                        <a:rPr lang="uk-UA" sz="1600" b="1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радiо</a:t>
                      </a:r>
                      <a:r>
                        <a:rPr lang="uk-UA" sz="1600" b="1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газетам)?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Повнiстю</a:t>
                      </a:r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uk-UA" sz="1600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довiряю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  <a:tr h="25119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Повнiстю</a:t>
                      </a:r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не </a:t>
                      </a:r>
                      <a:r>
                        <a:rPr lang="uk-UA" sz="1600" u="none" strike="noStrike" noProof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довiряю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4" marR="7324" marT="7325" marB="0" anchor="ctr"/>
                </a:tc>
              </a:tr>
            </a:tbl>
          </a:graphicData>
        </a:graphic>
      </p:graphicFrame>
      <p:pic>
        <p:nvPicPr>
          <p:cNvPr id="5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50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 smtClean="0"/>
              <a:t>Індекс ефективності російської пропаганди:</a:t>
            </a:r>
            <a:br>
              <a:rPr lang="uk-UA" sz="2400" b="0" dirty="0" smtClean="0"/>
            </a:br>
            <a:r>
              <a:rPr lang="uk-UA" sz="2400" b="0" dirty="0" smtClean="0"/>
              <a:t>мапа</a:t>
            </a:r>
            <a:endParaRPr lang="uk-UA" sz="2400" b="0" dirty="0">
              <a:latin typeface="+mn-lt"/>
            </a:endParaRPr>
          </a:p>
        </p:txBody>
      </p:sp>
      <p:pic>
        <p:nvPicPr>
          <p:cNvPr id="5" name="Picture 5" descr="D:\old computer\d\PAPER\Мои\Индекс результативности рос_пропаганды\май\Рисунок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764704"/>
            <a:ext cx="8020050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680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8072" y="116632"/>
            <a:ext cx="1770432" cy="5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496944" cy="1362075"/>
          </a:xfrm>
        </p:spPr>
        <p:txBody>
          <a:bodyPr/>
          <a:lstStyle/>
          <a:p>
            <a:pPr algn="ctr"/>
            <a:r>
              <a:rPr lang="uk-UA" sz="2400" dirty="0"/>
              <a:t>підтримка меседжів російської </a:t>
            </a:r>
            <a:r>
              <a:rPr lang="uk-UA" sz="2400" dirty="0" smtClean="0"/>
              <a:t>пропаганди </a:t>
            </a:r>
            <a:br>
              <a:rPr lang="uk-UA" sz="2400" dirty="0" smtClean="0"/>
            </a:br>
            <a:r>
              <a:rPr lang="uk-UA" sz="2400" dirty="0" smtClean="0"/>
              <a:t>в  </a:t>
            </a:r>
            <a:r>
              <a:rPr lang="uk-UA" sz="2400" dirty="0"/>
              <a:t>різних регіонах України</a:t>
            </a:r>
          </a:p>
        </p:txBody>
      </p:sp>
    </p:spTree>
    <p:extLst>
      <p:ext uri="{BB962C8B-B14F-4D97-AF65-F5344CB8AC3E}">
        <p14:creationId xmlns:p14="http://schemas.microsoft.com/office/powerpoint/2010/main" xmlns="" val="86857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>
            <p:ph type="title"/>
          </p:nvPr>
        </p:nvSpPr>
        <p:spPr>
          <a:xfrm>
            <a:off x="395039" y="0"/>
            <a:ext cx="7993385" cy="765175"/>
          </a:xfrm>
        </p:spPr>
        <p:txBody>
          <a:bodyPr/>
          <a:lstStyle/>
          <a:p>
            <a:r>
              <a:rPr lang="uk-UA" sz="2400" b="0" dirty="0" smtClean="0"/>
              <a:t>Поширеність проросійських </a:t>
            </a:r>
            <a:br>
              <a:rPr lang="uk-UA" sz="2400" b="0" dirty="0" smtClean="0"/>
            </a:br>
            <a:r>
              <a:rPr lang="uk-UA" sz="2400" b="0" dirty="0" smtClean="0"/>
              <a:t>та проукраїнських переконань</a:t>
            </a:r>
            <a:endParaRPr lang="uk-UA" sz="2400" b="0" dirty="0">
              <a:latin typeface="+mn-lt"/>
            </a:endParaRPr>
          </a:p>
        </p:txBody>
      </p:sp>
      <p:pic>
        <p:nvPicPr>
          <p:cNvPr id="4" name="Picture 2" descr="G:\Телекритика\Телекритика омнибус\logo_tk-red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96319"/>
            <a:ext cx="1512168" cy="4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196752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Найбільшу підтримку у мешканців України мають наступні твердження: «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Дiї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української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армiї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Донбасi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 це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вiйна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Росiєю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проросiйськими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террористами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», «Причина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бiльшої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частини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складнощiв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з якими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зiткнулась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країна, - це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агресiя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Росiї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», «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Подiї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що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вiдбулись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зимою 2014 року в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Києвi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це народна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революцiя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», «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Теперiшня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влада в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цiлому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не здатна провести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необхiднi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для країни реформи».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Найменше українці підтримують твердження: «В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Українi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переслiдуються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етнiчнi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росiяни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росiйськомовнi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громадяни», «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Дiї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української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армiї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Донбасi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 це каральна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операцiя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проти власного народу», «Референдум на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Донбасi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вiдобразив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дiйснi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прагнення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мiсцевих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мешканцiв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Оцінка 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Майдану та військових дій на Донбасі є тим, що найбільше роз’єднує різні регіони країни, передусім Схід та Захід. Найменше відрізняються регіони за сприйняттям поточної ситуації в країні, особливо в критичному 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світлі.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Переконання, 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що 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об’єднують різні частини України, </a:t>
            </a:r>
            <a:r>
              <a:rPr lang="uk-UA" sz="1600" dirty="0">
                <a:latin typeface="Calibri" panose="020F0502020204030204" pitchFamily="34" charset="0"/>
                <a:cs typeface="Calibri" panose="020F0502020204030204" pitchFamily="34" charset="0"/>
              </a:rPr>
              <a:t>– це підтримка необхідності миру навіть ціною компромісів з супротивником та надія на те, що з часом Україна стане на шлях розвитку та процвітання</a:t>
            </a:r>
            <a:r>
              <a:rPr lang="uk-U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1600" dirty="0" smtClean="0"/>
              <a:t> </a:t>
            </a:r>
            <a:endParaRPr lang="uk-UA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01747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949</Words>
  <Application>Microsoft Office PowerPoint</Application>
  <PresentationFormat>Экран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1_Тема Office</vt:lpstr>
      <vt:lpstr>Результати соціологічного опитування на замовлення ГО «Телекритика»</vt:lpstr>
      <vt:lpstr>Характеристики опитування</vt:lpstr>
      <vt:lpstr>Слайд 3</vt:lpstr>
      <vt:lpstr>Валерий Герасимов, начальник Генштаба Вооруженных Сил Российской Федерации Военно-промышленный курьер № 8 (476) за 27 февраля 2013 </vt:lpstr>
      <vt:lpstr>Ідея методу</vt:lpstr>
      <vt:lpstr>Судження</vt:lpstr>
      <vt:lpstr>Індекс ефективності російської пропаганди: мапа</vt:lpstr>
      <vt:lpstr>підтримка меседжів російської пропаганди  в  різних регіонах України</vt:lpstr>
      <vt:lpstr>Поширеність проросійських  та проукраїнських переконань</vt:lpstr>
      <vt:lpstr>Підтримка проукраїнських  та проросійських тверджень по регіонах (1)</vt:lpstr>
      <vt:lpstr>Підтримка проукраїнських  та проросійських тверджень по регіонах (2)</vt:lpstr>
      <vt:lpstr>Результати додаткового аналізу</vt:lpstr>
      <vt:lpstr>користування українськими та російськими ЗМІ в різних регіонах України</vt:lpstr>
      <vt:lpstr>Користування українськими  та російськими ЗМІ</vt:lpstr>
      <vt:lpstr>Тижневе охоплення новин на українському  та російському телебаченні по регіонах</vt:lpstr>
      <vt:lpstr>Тижневе охоплення українських та російських  новинарних Інтернет-ЗМІ по регіонах</vt:lpstr>
      <vt:lpstr>Динаміка ставлення до українських та російських ЗМІ</vt:lpstr>
      <vt:lpstr>Дякуємо за увагу!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Fraulein</dc:creator>
  <cp:lastModifiedBy>MShpiker</cp:lastModifiedBy>
  <cp:revision>69</cp:revision>
  <dcterms:created xsi:type="dcterms:W3CDTF">2015-06-11T17:17:51Z</dcterms:created>
  <dcterms:modified xsi:type="dcterms:W3CDTF">2015-06-30T13:47:16Z</dcterms:modified>
</cp:coreProperties>
</file>