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2" r:id="rId3"/>
    <p:sldId id="257" r:id="rId4"/>
    <p:sldId id="450" r:id="rId5"/>
    <p:sldId id="451" r:id="rId6"/>
    <p:sldId id="453" r:id="rId7"/>
    <p:sldId id="454" r:id="rId8"/>
    <p:sldId id="455" r:id="rId9"/>
    <p:sldId id="465" r:id="rId10"/>
    <p:sldId id="459" r:id="rId11"/>
    <p:sldId id="461" r:id="rId12"/>
    <p:sldId id="462" r:id="rId13"/>
    <p:sldId id="413" r:id="rId14"/>
    <p:sldId id="463" r:id="rId15"/>
    <p:sldId id="420" r:id="rId16"/>
    <p:sldId id="428" r:id="rId17"/>
    <p:sldId id="464" r:id="rId18"/>
    <p:sldId id="429" r:id="rId19"/>
    <p:sldId id="43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55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5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2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848093062442792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Відмова відповідати</c:v>
                </c:pt>
                <c:pt idx="1">
                  <c:v>Не буду брати участі у виборах</c:v>
                </c:pt>
                <c:pt idx="2">
                  <c:v>Не визначився</c:v>
                </c:pt>
                <c:pt idx="3">
                  <c:v>Попсую бюлетень</c:v>
                </c:pt>
                <c:pt idx="4">
                  <c:v>Інша партія</c:v>
                </c:pt>
                <c:pt idx="5">
                  <c:v>«Демократичний альянс»</c:v>
                </c:pt>
                <c:pt idx="6">
                  <c:v>«УДАР»</c:v>
                </c:pt>
                <c:pt idx="7">
                  <c:v>Комуністична партія</c:v>
                </c:pt>
                <c:pt idx="8">
                  <c:v>«Сильна Україна»</c:v>
                </c:pt>
                <c:pt idx="9">
                  <c:v>«Народний фронт»</c:v>
                </c:pt>
                <c:pt idx="10">
                  <c:v>ВО «Свобода»</c:v>
                </c:pt>
                <c:pt idx="11">
                  <c:v>«Правий сектор»</c:v>
                </c:pt>
                <c:pt idx="12">
                  <c:v>«Громадянська позиція»</c:v>
                </c:pt>
                <c:pt idx="13">
                  <c:v>«Опозиційний блок»</c:v>
                </c:pt>
                <c:pt idx="14">
                  <c:v>Радикальна партія</c:v>
                </c:pt>
                <c:pt idx="15">
                  <c:v>«Самопоміч»</c:v>
                </c:pt>
                <c:pt idx="16">
                  <c:v>ВО «Батьківщина»</c:v>
                </c:pt>
                <c:pt idx="17">
                  <c:v>«Блок П. Порошенка»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2.6</c:v>
                </c:pt>
                <c:pt idx="1">
                  <c:v>14.3</c:v>
                </c:pt>
                <c:pt idx="2">
                  <c:v>23.5</c:v>
                </c:pt>
                <c:pt idx="3">
                  <c:v>3.2</c:v>
                </c:pt>
                <c:pt idx="4">
                  <c:v>0.4</c:v>
                </c:pt>
                <c:pt idx="5">
                  <c:v>0.1</c:v>
                </c:pt>
                <c:pt idx="6">
                  <c:v>0.9</c:v>
                </c:pt>
                <c:pt idx="7">
                  <c:v>1.1000000000000001</c:v>
                </c:pt>
                <c:pt idx="8">
                  <c:v>1.2</c:v>
                </c:pt>
                <c:pt idx="9">
                  <c:v>1.6</c:v>
                </c:pt>
                <c:pt idx="10">
                  <c:v>2.2000000000000002</c:v>
                </c:pt>
                <c:pt idx="11">
                  <c:v>3</c:v>
                </c:pt>
                <c:pt idx="12">
                  <c:v>3.1</c:v>
                </c:pt>
                <c:pt idx="13">
                  <c:v>4.0999999999999996</c:v>
                </c:pt>
                <c:pt idx="14">
                  <c:v>5.8</c:v>
                </c:pt>
                <c:pt idx="15">
                  <c:v>6.8</c:v>
                </c:pt>
                <c:pt idx="16">
                  <c:v>12.8</c:v>
                </c:pt>
                <c:pt idx="17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319680"/>
        <c:axId val="91321472"/>
      </c:barChart>
      <c:catAx>
        <c:axId val="91319680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noFill/>
          <a:ln>
            <a:solidFill>
              <a:schemeClr val="bg1">
                <a:lumMod val="75000"/>
              </a:schemeClr>
            </a:solidFill>
            <a:prstDash val="sysDot"/>
          </a:ln>
        </c:spPr>
        <c:txPr>
          <a:bodyPr/>
          <a:lstStyle/>
          <a:p>
            <a:pPr>
              <a:defRPr lang="ru-RU" sz="1000">
                <a:latin typeface="Bookman Old Style" pitchFamily="18" charset="0"/>
              </a:defRPr>
            </a:pPr>
            <a:endParaRPr lang="ru-RU"/>
          </a:p>
        </c:txPr>
        <c:crossAx val="91321472"/>
        <c:crosses val="autoZero"/>
        <c:auto val="1"/>
        <c:lblAlgn val="ctr"/>
        <c:lblOffset val="100"/>
        <c:noMultiLvlLbl val="0"/>
      </c:catAx>
      <c:valAx>
        <c:axId val="91321472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9131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848093062442792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Відмова відповідати</c:v>
                </c:pt>
                <c:pt idx="1">
                  <c:v>Не буду брати участі у виборах</c:v>
                </c:pt>
                <c:pt idx="2">
                  <c:v>Не визначився</c:v>
                </c:pt>
                <c:pt idx="3">
                  <c:v>Попсую бюлетень</c:v>
                </c:pt>
                <c:pt idx="4">
                  <c:v>Інша партія</c:v>
                </c:pt>
                <c:pt idx="5">
                  <c:v>«Демократичний альянс»</c:v>
                </c:pt>
                <c:pt idx="6">
                  <c:v>«Сильна Україна»</c:v>
                </c:pt>
                <c:pt idx="7">
                  <c:v>Комуністична партія</c:v>
                </c:pt>
                <c:pt idx="8">
                  <c:v>«УДАР»</c:v>
                </c:pt>
                <c:pt idx="9">
                  <c:v>«Народний фронт»</c:v>
                </c:pt>
                <c:pt idx="10">
                  <c:v>ВО «Свобода»</c:v>
                </c:pt>
                <c:pt idx="11">
                  <c:v>«Громадянська позиція»</c:v>
                </c:pt>
                <c:pt idx="12">
                  <c:v>«Правий сектор»</c:v>
                </c:pt>
                <c:pt idx="13">
                  <c:v>«Опозиційний блок»</c:v>
                </c:pt>
                <c:pt idx="14">
                  <c:v>Радикальна партія</c:v>
                </c:pt>
                <c:pt idx="15">
                  <c:v>«Самопоміч»</c:v>
                </c:pt>
                <c:pt idx="16">
                  <c:v>«Блок П. Порошенка»</c:v>
                </c:pt>
                <c:pt idx="17">
                  <c:v>ВО «Батьківщина»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2.8</c:v>
                </c:pt>
                <c:pt idx="1">
                  <c:v>12.2</c:v>
                </c:pt>
                <c:pt idx="2">
                  <c:v>28</c:v>
                </c:pt>
                <c:pt idx="3">
                  <c:v>3</c:v>
                </c:pt>
                <c:pt idx="4">
                  <c:v>0.4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1.2</c:v>
                </c:pt>
                <c:pt idx="9">
                  <c:v>1.5</c:v>
                </c:pt>
                <c:pt idx="10">
                  <c:v>2.1</c:v>
                </c:pt>
                <c:pt idx="11">
                  <c:v>2.2000000000000002</c:v>
                </c:pt>
                <c:pt idx="12">
                  <c:v>2.8</c:v>
                </c:pt>
                <c:pt idx="13">
                  <c:v>4.0999999999999996</c:v>
                </c:pt>
                <c:pt idx="14">
                  <c:v>4.5999999999999996</c:v>
                </c:pt>
                <c:pt idx="15">
                  <c:v>6.7</c:v>
                </c:pt>
                <c:pt idx="16">
                  <c:v>12.2</c:v>
                </c:pt>
                <c:pt idx="17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236160"/>
        <c:axId val="150237952"/>
      </c:barChart>
      <c:catAx>
        <c:axId val="150236160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noFill/>
          <a:ln>
            <a:solidFill>
              <a:schemeClr val="bg1">
                <a:lumMod val="75000"/>
              </a:schemeClr>
            </a:solidFill>
            <a:prstDash val="sysDot"/>
          </a:ln>
        </c:spPr>
        <c:txPr>
          <a:bodyPr/>
          <a:lstStyle/>
          <a:p>
            <a:pPr>
              <a:defRPr lang="ru-RU" sz="1000">
                <a:latin typeface="Bookman Old Style" pitchFamily="18" charset="0"/>
              </a:defRPr>
            </a:pPr>
            <a:endParaRPr lang="ru-RU"/>
          </a:p>
        </c:txPr>
        <c:crossAx val="150237952"/>
        <c:crosses val="autoZero"/>
        <c:auto val="1"/>
        <c:lblAlgn val="ctr"/>
        <c:lblOffset val="100"/>
        <c:noMultiLvlLbl val="0"/>
      </c:catAx>
      <c:valAx>
        <c:axId val="150237952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50236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462962962962962E-2"/>
          <c:y val="4.3650793650793648E-2"/>
          <c:w val="0.97453703703703709"/>
          <c:h val="0.8751395564427267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П. Порошенко</c:v>
                </c:pt>
                <c:pt idx="1">
                  <c:v>А. Яценюк</c:v>
                </c:pt>
              </c:strCache>
            </c:strRef>
          </c:cat>
          <c:val>
            <c:numRef>
              <c:f>Лист1!$B$2:$C$2</c:f>
              <c:numCache>
                <c:formatCode>0.0</c:formatCode>
                <c:ptCount val="2"/>
                <c:pt idx="0">
                  <c:v>17.563600782778863</c:v>
                </c:pt>
                <c:pt idx="1">
                  <c:v>16.487279843444227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Дуже негативно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П. Порошенко</c:v>
                </c:pt>
                <c:pt idx="1">
                  <c:v>А. Яценюк</c:v>
                </c:pt>
              </c:strCache>
            </c:strRef>
          </c:cat>
          <c:val>
            <c:numRef>
              <c:f>Лист1!$B$3:$C$3</c:f>
              <c:numCache>
                <c:formatCode>0.0</c:formatCode>
                <c:ptCount val="2"/>
                <c:pt idx="0">
                  <c:v>22.06457925636008</c:v>
                </c:pt>
                <c:pt idx="1">
                  <c:v>37.279843444227005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Скоріше, негативно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П. Порошенко</c:v>
                </c:pt>
                <c:pt idx="1">
                  <c:v>А. Яценюк</c:v>
                </c:pt>
              </c:strCache>
            </c:strRef>
          </c:cat>
          <c:val>
            <c:numRef>
              <c:f>Лист1!$B$4:$C$4</c:f>
              <c:numCache>
                <c:formatCode>0.0</c:formatCode>
                <c:ptCount val="2"/>
                <c:pt idx="0">
                  <c:v>33.31702544031311</c:v>
                </c:pt>
                <c:pt idx="1">
                  <c:v>29.452054794520549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Скоріше, позитивно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П. Порошенко</c:v>
                </c:pt>
                <c:pt idx="1">
                  <c:v>А. Яценюк</c:v>
                </c:pt>
              </c:strCache>
            </c:strRef>
          </c:cat>
          <c:val>
            <c:numRef>
              <c:f>Лист1!$B$5:$C$5</c:f>
              <c:numCache>
                <c:formatCode>0.0</c:formatCode>
                <c:ptCount val="2"/>
                <c:pt idx="0">
                  <c:v>24.706457925636009</c:v>
                </c:pt>
                <c:pt idx="1">
                  <c:v>15.50880626223092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Дуже позитивно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П. Порошенко</c:v>
                </c:pt>
                <c:pt idx="1">
                  <c:v>А. Яценюк</c:v>
                </c:pt>
              </c:strCache>
            </c:strRef>
          </c:cat>
          <c:val>
            <c:numRef>
              <c:f>Лист1!$B$6:$C$6</c:f>
              <c:numCache>
                <c:formatCode>0.0</c:formatCode>
                <c:ptCount val="2"/>
                <c:pt idx="0">
                  <c:v>2.3483365949119372</c:v>
                </c:pt>
                <c:pt idx="1">
                  <c:v>1.2720156555772995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611456"/>
        <c:axId val="150612992"/>
      </c:barChart>
      <c:catAx>
        <c:axId val="150611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Bookman Old Style" pitchFamily="18" charset="0"/>
              </a:defRPr>
            </a:pPr>
            <a:endParaRPr lang="ru-RU"/>
          </a:p>
        </c:txPr>
        <c:crossAx val="150612992"/>
        <c:crosses val="autoZero"/>
        <c:auto val="1"/>
        <c:lblAlgn val="ctr"/>
        <c:lblOffset val="100"/>
        <c:noMultiLvlLbl val="0"/>
      </c:catAx>
      <c:valAx>
        <c:axId val="1506129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5061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067238990959462"/>
          <c:y val="0.25314554430696162"/>
          <c:w val="0.28136464712744241"/>
          <c:h val="0.3587879640044994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Продовження переговорів і мирне врегулювання на основі Мінських угод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 algn="ctr">
                    <a:defRPr lang="en-US" sz="1200" b="1" i="0" u="none" strike="noStrike" kern="1200" baseline="0">
                      <a:solidFill>
                        <a:prstClr val="white"/>
                      </a:solidFill>
                      <a:latin typeface="Bookman Old Style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74.796747967479675</c:v>
                </c:pt>
                <c:pt idx="1">
                  <c:v>60.476190476190474</c:v>
                </c:pt>
                <c:pt idx="2">
                  <c:v>79.4979079497908</c:v>
                </c:pt>
                <c:pt idx="3">
                  <c:v>49.929676511954995</c:v>
                </c:pt>
                <c:pt idx="4">
                  <c:v>49.001814882032669</c:v>
                </c:pt>
                <c:pt idx="6">
                  <c:v>56.800391389432484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ііі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Лист1!$C$2:$C$8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Визволення територій Донбасу силою Української армії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>
                  <c:v>4.0650406504065044</c:v>
                </c:pt>
                <c:pt idx="1">
                  <c:v>20.952380952380953</c:v>
                </c:pt>
                <c:pt idx="2">
                  <c:v>13.389121338912133</c:v>
                </c:pt>
                <c:pt idx="3">
                  <c:v>36.005625879043599</c:v>
                </c:pt>
                <c:pt idx="4">
                  <c:v>35.934664246823957</c:v>
                </c:pt>
                <c:pt idx="6">
                  <c:v>28.326810176125246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Лист1!$E$2:$E$8</c:f>
              <c:numCache>
                <c:formatCode>0.0</c:formatCode>
                <c:ptCount val="7"/>
                <c:pt idx="0">
                  <c:v>21.13821138211382</c:v>
                </c:pt>
                <c:pt idx="1">
                  <c:v>18.571428571428573</c:v>
                </c:pt>
                <c:pt idx="2">
                  <c:v>7.1129707112970708</c:v>
                </c:pt>
                <c:pt idx="3">
                  <c:v>14.064697609001406</c:v>
                </c:pt>
                <c:pt idx="4">
                  <c:v>15.063520871143377</c:v>
                </c:pt>
                <c:pt idx="6">
                  <c:v>14.87279843444227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0882176"/>
        <c:axId val="150883712"/>
      </c:barChart>
      <c:catAx>
        <c:axId val="15088217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ru-RU"/>
          </a:p>
        </c:txPr>
        <c:crossAx val="150883712"/>
        <c:crosses val="autoZero"/>
        <c:auto val="1"/>
        <c:lblAlgn val="ctr"/>
        <c:lblOffset val="100"/>
        <c:noMultiLvlLbl val="0"/>
      </c:catAx>
      <c:valAx>
        <c:axId val="1508837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0882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8708068818312202E-2"/>
          <c:y val="1.6534621153205198E-2"/>
          <c:w val="0.86959536452685193"/>
          <c:h val="0.171491362070881"/>
        </c:manualLayout>
      </c:layout>
      <c:overlay val="0"/>
      <c:txPr>
        <a:bodyPr/>
        <a:lstStyle/>
        <a:p>
          <a:pPr>
            <a:defRPr sz="12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604369399673418"/>
          <c:y val="0.17573534302364252"/>
          <c:w val="0.53385363303084254"/>
          <c:h val="0.7885271650985147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погоджуюся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Будь-які домовленості з чинним керівництвом Російської Федерації є обманом</c:v>
                </c:pt>
                <c:pt idx="1">
                  <c:v>Україну можна звільнити лише за допомогою сили Української Армії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13.209393346379649</c:v>
                </c:pt>
                <c:pt idx="1">
                  <c:v>25.684931506849317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Погоджуюся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1696336358030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Будь-які домовленості з чинним керівництвом Російської Федерації є обманом</c:v>
                </c:pt>
                <c:pt idx="1">
                  <c:v>Україну можна звільнити лише за допомогою сили Української Армії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56.31115459882583</c:v>
                </c:pt>
                <c:pt idx="1">
                  <c:v>36.448140900195696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Будь-які домовленості з чинним керівництвом Російської Федерації є обманом</c:v>
                </c:pt>
                <c:pt idx="1">
                  <c:v>Україну можна звільнити лише за допомогою сили Української Армії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30.479452054794521</c:v>
                </c:pt>
                <c:pt idx="1">
                  <c:v>37.866927592954987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8990336"/>
        <c:axId val="158991872"/>
      </c:barChart>
      <c:catAx>
        <c:axId val="158990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58991872"/>
        <c:crosses val="autoZero"/>
        <c:auto val="1"/>
        <c:lblAlgn val="ctr"/>
        <c:lblOffset val="100"/>
        <c:noMultiLvlLbl val="0"/>
      </c:catAx>
      <c:valAx>
        <c:axId val="1589918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8990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754277743169015"/>
          <c:y val="6.3022823901398295E-2"/>
          <c:w val="0.80582489172438687"/>
          <c:h val="0.1205687663777309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80203256929461"/>
          <c:y val="0.12015248394832866"/>
          <c:w val="0.51131430198485261"/>
          <c:h val="0.844177649770543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Готовий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Передачу Росії всієї Східної і Південної України по лінії Дніпра</c:v>
                </c:pt>
                <c:pt idx="1">
                  <c:v>Передачу всього Донбасу Росії</c:v>
                </c:pt>
                <c:pt idx="2">
                  <c:v>Визнання незалежності ДНР і ЛНР</c:v>
                </c:pt>
                <c:pt idx="3">
                  <c:v>Федералізацію всієї України</c:v>
                </c:pt>
                <c:pt idx="4">
                  <c:v>Амністію сепаратистів</c:v>
                </c:pt>
                <c:pt idx="5">
                  <c:v>Надання автономії ДНР і ЛНР</c:v>
                </c:pt>
                <c:pt idx="6">
                  <c:v>Вступ до Митного союзу</c:v>
                </c:pt>
                <c:pt idx="7">
                  <c:v>Остаточне відокремлення Криму від України</c:v>
                </c:pt>
                <c:pt idx="8">
                  <c:v>Відмову від інтеграції у Європейський Союз</c:v>
                </c:pt>
                <c:pt idx="9">
                  <c:v>Відмову від вступу до НАТО</c:v>
                </c:pt>
                <c:pt idx="10">
                  <c:v>Надання російській мові статусу другої державної разом з українською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5.8219178082191778</c:v>
                </c:pt>
                <c:pt idx="1">
                  <c:v>15.313111545988258</c:v>
                </c:pt>
                <c:pt idx="2">
                  <c:v>18.737769080234834</c:v>
                </c:pt>
                <c:pt idx="3">
                  <c:v>21.037181996086105</c:v>
                </c:pt>
                <c:pt idx="4">
                  <c:v>24.706457925636009</c:v>
                </c:pt>
                <c:pt idx="5">
                  <c:v>26.36986301369863</c:v>
                </c:pt>
                <c:pt idx="6">
                  <c:v>28.033268101761252</c:v>
                </c:pt>
                <c:pt idx="7">
                  <c:v>33.31702544031311</c:v>
                </c:pt>
                <c:pt idx="8">
                  <c:v>33.855185909980428</c:v>
                </c:pt>
                <c:pt idx="9">
                  <c:v>40.704500978473583</c:v>
                </c:pt>
                <c:pt idx="10">
                  <c:v>47.700587084148729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готовий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1696336358030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Передачу Росії всієї Східної і Південної України по лінії Дніпра</c:v>
                </c:pt>
                <c:pt idx="1">
                  <c:v>Передачу всього Донбасу Росії</c:v>
                </c:pt>
                <c:pt idx="2">
                  <c:v>Визнання незалежності ДНР і ЛНР</c:v>
                </c:pt>
                <c:pt idx="3">
                  <c:v>Федералізацію всієї України</c:v>
                </c:pt>
                <c:pt idx="4">
                  <c:v>Амністію сепаратистів</c:v>
                </c:pt>
                <c:pt idx="5">
                  <c:v>Надання автономії ДНР і ЛНР</c:v>
                </c:pt>
                <c:pt idx="6">
                  <c:v>Вступ до Митного союзу</c:v>
                </c:pt>
                <c:pt idx="7">
                  <c:v>Остаточне відокремлення Криму від України</c:v>
                </c:pt>
                <c:pt idx="8">
                  <c:v>Відмову від інтеграції у Європейський Союз</c:v>
                </c:pt>
                <c:pt idx="9">
                  <c:v>Відмову від вступу до НАТО</c:v>
                </c:pt>
                <c:pt idx="10">
                  <c:v>Надання російській мові статусу другої державної разом з українською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83.659491193737765</c:v>
                </c:pt>
                <c:pt idx="1">
                  <c:v>72.11350293542074</c:v>
                </c:pt>
                <c:pt idx="2">
                  <c:v>63.845401174168295</c:v>
                </c:pt>
                <c:pt idx="3">
                  <c:v>59.099804305283755</c:v>
                </c:pt>
                <c:pt idx="4">
                  <c:v>55.430528375733857</c:v>
                </c:pt>
                <c:pt idx="5">
                  <c:v>56.115459882583167</c:v>
                </c:pt>
                <c:pt idx="6">
                  <c:v>50.636007827788653</c:v>
                </c:pt>
                <c:pt idx="7">
                  <c:v>50.587084148727982</c:v>
                </c:pt>
                <c:pt idx="8">
                  <c:v>48.776908023483365</c:v>
                </c:pt>
                <c:pt idx="9">
                  <c:v>41.046966731898237</c:v>
                </c:pt>
                <c:pt idx="10">
                  <c:v>37.964774951076322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  <a:alpha val="50000"/>
              </a:schemeClr>
            </a:solidFill>
            <a:ln w="3175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Передачу Росії всієї Східної і Південної України по лінії Дніпра</c:v>
                </c:pt>
                <c:pt idx="1">
                  <c:v>Передачу всього Донбасу Росії</c:v>
                </c:pt>
                <c:pt idx="2">
                  <c:v>Визнання незалежності ДНР і ЛНР</c:v>
                </c:pt>
                <c:pt idx="3">
                  <c:v>Федералізацію всієї України</c:v>
                </c:pt>
                <c:pt idx="4">
                  <c:v>Амністію сепаратистів</c:v>
                </c:pt>
                <c:pt idx="5">
                  <c:v>Надання автономії ДНР і ЛНР</c:v>
                </c:pt>
                <c:pt idx="6">
                  <c:v>Вступ до Митного союзу</c:v>
                </c:pt>
                <c:pt idx="7">
                  <c:v>Остаточне відокремлення Криму від України</c:v>
                </c:pt>
                <c:pt idx="8">
                  <c:v>Відмову від інтеграції у Європейський Союз</c:v>
                </c:pt>
                <c:pt idx="9">
                  <c:v>Відмову від вступу до НАТО</c:v>
                </c:pt>
                <c:pt idx="10">
                  <c:v>Надання російській мові статусу другої державної разом з українською</c:v>
                </c:pt>
              </c:strCache>
            </c:strRef>
          </c:cat>
          <c:val>
            <c:numRef>
              <c:f>Лист1!$D$2:$D$12</c:f>
              <c:numCache>
                <c:formatCode>0.0</c:formatCode>
                <c:ptCount val="11"/>
                <c:pt idx="0">
                  <c:v>10.518590998043052</c:v>
                </c:pt>
                <c:pt idx="1">
                  <c:v>12.573385518590998</c:v>
                </c:pt>
                <c:pt idx="2">
                  <c:v>17.416829745596868</c:v>
                </c:pt>
                <c:pt idx="3">
                  <c:v>19.863013698630137</c:v>
                </c:pt>
                <c:pt idx="4">
                  <c:v>19.863013698630137</c:v>
                </c:pt>
                <c:pt idx="5">
                  <c:v>17.514677103718199</c:v>
                </c:pt>
                <c:pt idx="6">
                  <c:v>21.330724070450099</c:v>
                </c:pt>
                <c:pt idx="7">
                  <c:v>16.095890410958905</c:v>
                </c:pt>
                <c:pt idx="8">
                  <c:v>17.367906066536204</c:v>
                </c:pt>
                <c:pt idx="9">
                  <c:v>18.24853228962818</c:v>
                </c:pt>
                <c:pt idx="10">
                  <c:v>14.33463796477495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9045120"/>
        <c:axId val="159046656"/>
      </c:barChart>
      <c:catAx>
        <c:axId val="15904512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Bookman Old Style" pitchFamily="18" charset="0"/>
              </a:defRPr>
            </a:pPr>
            <a:endParaRPr lang="ru-RU"/>
          </a:p>
        </c:txPr>
        <c:crossAx val="159046656"/>
        <c:crosses val="autoZero"/>
        <c:auto val="1"/>
        <c:lblAlgn val="ctr"/>
        <c:lblOffset val="100"/>
        <c:noMultiLvlLbl val="0"/>
      </c:catAx>
      <c:valAx>
        <c:axId val="1590466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90451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95477352028591"/>
          <c:y val="3.0028341495380796E-3"/>
          <c:w val="0.80582489172438687"/>
          <c:h val="0.11119337288550898"/>
        </c:manualLayout>
      </c:layout>
      <c:overlay val="0"/>
      <c:txPr>
        <a:bodyPr/>
        <a:lstStyle/>
        <a:p>
          <a:pPr>
            <a:defRPr sz="11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Скоріше або повністю не погоджуюся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51.7</c:v>
                </c:pt>
                <c:pt idx="1">
                  <c:v>74.8</c:v>
                </c:pt>
                <c:pt idx="2">
                  <c:v>81.7</c:v>
                </c:pt>
                <c:pt idx="3">
                  <c:v>87.1</c:v>
                </c:pt>
                <c:pt idx="4">
                  <c:v>90.1</c:v>
                </c:pt>
                <c:pt idx="6">
                  <c:v>83.2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ііі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Лист1!$C$2:$C$8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Скоріше або повністю погоджуюся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chemeClr val="bg1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22.9</c:v>
                </c:pt>
                <c:pt idx="1">
                  <c:v>12.1</c:v>
                </c:pt>
                <c:pt idx="2">
                  <c:v>7.4</c:v>
                </c:pt>
                <c:pt idx="3">
                  <c:v>1.2999999999999998</c:v>
                </c:pt>
                <c:pt idx="4">
                  <c:v>4.2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Важко сказати / Відмова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Донбас</c:v>
                </c:pt>
                <c:pt idx="1">
                  <c:v>Схід</c:v>
                </c:pt>
                <c:pt idx="2">
                  <c:v>Південь</c:v>
                </c:pt>
                <c:pt idx="3">
                  <c:v>Центр</c:v>
                </c:pt>
                <c:pt idx="4">
                  <c:v>Захід</c:v>
                </c:pt>
                <c:pt idx="6">
                  <c:v>Україна в цілому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25.4</c:v>
                </c:pt>
                <c:pt idx="1">
                  <c:v>13</c:v>
                </c:pt>
                <c:pt idx="2">
                  <c:v>10.899999999999999</c:v>
                </c:pt>
                <c:pt idx="3">
                  <c:v>11.6</c:v>
                </c:pt>
                <c:pt idx="4">
                  <c:v>5.6000000000000005</c:v>
                </c:pt>
                <c:pt idx="6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59273344"/>
        <c:axId val="159274880"/>
      </c:barChart>
      <c:catAx>
        <c:axId val="15927334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ru-RU"/>
          </a:p>
        </c:txPr>
        <c:crossAx val="159274880"/>
        <c:crosses val="autoZero"/>
        <c:auto val="1"/>
        <c:lblAlgn val="ctr"/>
        <c:lblOffset val="100"/>
        <c:noMultiLvlLbl val="0"/>
      </c:catAx>
      <c:valAx>
        <c:axId val="159274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592733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97553565827988"/>
          <c:y val="1.6534621153205198E-2"/>
          <c:w val="0.69166528202864386"/>
          <c:h val="0.12464326880346628"/>
        </c:manualLayout>
      </c:layout>
      <c:overlay val="0"/>
      <c:txPr>
        <a:bodyPr/>
        <a:lstStyle/>
        <a:p>
          <a:pPr>
            <a:defRPr sz="12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436570428696561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Відмова відповідати</c:v>
                </c:pt>
                <c:pt idx="1">
                  <c:v>Не буду брати участі у виборах</c:v>
                </c:pt>
                <c:pt idx="2">
                  <c:v>Не визначився</c:v>
                </c:pt>
                <c:pt idx="3">
                  <c:v>Попсую бюлетень</c:v>
                </c:pt>
                <c:pt idx="4">
                  <c:v>Інша партія</c:v>
                </c:pt>
                <c:pt idx="5">
                  <c:v>«Демократичний альянс»</c:v>
                </c:pt>
                <c:pt idx="6">
                  <c:v>«УДАР»</c:v>
                </c:pt>
                <c:pt idx="7">
                  <c:v>Комуністична партія</c:v>
                </c:pt>
                <c:pt idx="8">
                  <c:v>«Сильна Україна»</c:v>
                </c:pt>
                <c:pt idx="9">
                  <c:v>«Народний фронт»</c:v>
                </c:pt>
                <c:pt idx="10">
                  <c:v>ВО «Свобода»</c:v>
                </c:pt>
                <c:pt idx="11">
                  <c:v>«Правий сектор»</c:v>
                </c:pt>
                <c:pt idx="12">
                  <c:v>«Громадянська позиція»</c:v>
                </c:pt>
                <c:pt idx="13">
                  <c:v>«Опозиційний блок»</c:v>
                </c:pt>
                <c:pt idx="14">
                  <c:v>Радикальна партія</c:v>
                </c:pt>
                <c:pt idx="15">
                  <c:v>«Самопоміч»</c:v>
                </c:pt>
                <c:pt idx="16">
                  <c:v>ВО «Батьківщина»</c:v>
                </c:pt>
                <c:pt idx="17">
                  <c:v>«Блок П. Порошенка»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4">
                  <c:v>0.7</c:v>
                </c:pt>
                <c:pt idx="5">
                  <c:v>0.3</c:v>
                </c:pt>
                <c:pt idx="6">
                  <c:v>1.6</c:v>
                </c:pt>
                <c:pt idx="7">
                  <c:v>1.9</c:v>
                </c:pt>
                <c:pt idx="8">
                  <c:v>2.1</c:v>
                </c:pt>
                <c:pt idx="9">
                  <c:v>2.8</c:v>
                </c:pt>
                <c:pt idx="10">
                  <c:v>3.9</c:v>
                </c:pt>
                <c:pt idx="11">
                  <c:v>5.4</c:v>
                </c:pt>
                <c:pt idx="12">
                  <c:v>5.5</c:v>
                </c:pt>
                <c:pt idx="13">
                  <c:v>7.2</c:v>
                </c:pt>
                <c:pt idx="14">
                  <c:v>10.199999999999999</c:v>
                </c:pt>
                <c:pt idx="15">
                  <c:v>12.2</c:v>
                </c:pt>
                <c:pt idx="16">
                  <c:v>22.7</c:v>
                </c:pt>
                <c:pt idx="17">
                  <c:v>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407616"/>
        <c:axId val="103409152"/>
      </c:barChart>
      <c:catAx>
        <c:axId val="103407616"/>
        <c:scaling>
          <c:orientation val="minMax"/>
        </c:scaling>
        <c:delete val="1"/>
        <c:axPos val="l"/>
        <c:majorTickMark val="none"/>
        <c:minorTickMark val="none"/>
        <c:tickLblPos val="none"/>
        <c:crossAx val="103409152"/>
        <c:crosses val="autoZero"/>
        <c:auto val="1"/>
        <c:lblAlgn val="ctr"/>
        <c:lblOffset val="100"/>
        <c:noMultiLvlLbl val="0"/>
      </c:catAx>
      <c:valAx>
        <c:axId val="103409152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0340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55765897166716"/>
          <c:y val="2.9848842577214044E-2"/>
          <c:w val="0.65519969004280765"/>
          <c:h val="0.967404737691150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Жов.14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Інша партія</c:v>
                </c:pt>
                <c:pt idx="1">
                  <c:v>«Демократичний альянс»</c:v>
                </c:pt>
                <c:pt idx="2">
                  <c:v>«УДАР»</c:v>
                </c:pt>
                <c:pt idx="3">
                  <c:v>Комуністична партія</c:v>
                </c:pt>
                <c:pt idx="4">
                  <c:v>«Сильна Україна»</c:v>
                </c:pt>
                <c:pt idx="5">
                  <c:v>«Народний фронт»</c:v>
                </c:pt>
                <c:pt idx="6">
                  <c:v>ВО «Свобода»</c:v>
                </c:pt>
                <c:pt idx="7">
                  <c:v>«Правий сектор»</c:v>
                </c:pt>
                <c:pt idx="8">
                  <c:v>«Громадянська позиція»</c:v>
                </c:pt>
                <c:pt idx="9">
                  <c:v>«Опозиційний блок»</c:v>
                </c:pt>
                <c:pt idx="10">
                  <c:v>Радикальна партія</c:v>
                </c:pt>
                <c:pt idx="11">
                  <c:v>«Самопоміч»</c:v>
                </c:pt>
                <c:pt idx="12">
                  <c:v>ВО «Батьківщина»</c:v>
                </c:pt>
                <c:pt idx="13">
                  <c:v>«Блок П. Порошенка»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 formatCode="0.0">
                  <c:v>5.9</c:v>
                </c:pt>
                <c:pt idx="3" formatCode="0.0">
                  <c:v>3.9</c:v>
                </c:pt>
                <c:pt idx="4" formatCode="0.0">
                  <c:v>3.1</c:v>
                </c:pt>
                <c:pt idx="5" formatCode="0.0">
                  <c:v>22.2</c:v>
                </c:pt>
                <c:pt idx="6" formatCode="0.0">
                  <c:v>4.7</c:v>
                </c:pt>
                <c:pt idx="7" formatCode="0.0">
                  <c:v>1.8</c:v>
                </c:pt>
                <c:pt idx="8" formatCode="0.0">
                  <c:v>3.1</c:v>
                </c:pt>
                <c:pt idx="9" formatCode="0.0">
                  <c:v>9.5</c:v>
                </c:pt>
                <c:pt idx="10" formatCode="0.0">
                  <c:v>7.5</c:v>
                </c:pt>
                <c:pt idx="11" formatCode="0.0">
                  <c:v>11</c:v>
                </c:pt>
                <c:pt idx="12" formatCode="0.0">
                  <c:v>5.7</c:v>
                </c:pt>
                <c:pt idx="13" formatCode="0.0">
                  <c:v>21.7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Бер.15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Інша партія</c:v>
                </c:pt>
                <c:pt idx="1">
                  <c:v>«Демократичний альянс»</c:v>
                </c:pt>
                <c:pt idx="2">
                  <c:v>«УДАР»</c:v>
                </c:pt>
                <c:pt idx="3">
                  <c:v>Комуністична партія</c:v>
                </c:pt>
                <c:pt idx="4">
                  <c:v>«Сильна Україна»</c:v>
                </c:pt>
                <c:pt idx="5">
                  <c:v>«Народний фронт»</c:v>
                </c:pt>
                <c:pt idx="6">
                  <c:v>ВО «Свобода»</c:v>
                </c:pt>
                <c:pt idx="7">
                  <c:v>«Правий сектор»</c:v>
                </c:pt>
                <c:pt idx="8">
                  <c:v>«Громадянська позиція»</c:v>
                </c:pt>
                <c:pt idx="9">
                  <c:v>«Опозиційний блок»</c:v>
                </c:pt>
                <c:pt idx="10">
                  <c:v>Радикальна партія</c:v>
                </c:pt>
                <c:pt idx="11">
                  <c:v>«Самопоміч»</c:v>
                </c:pt>
                <c:pt idx="12">
                  <c:v>ВО «Батьківщина»</c:v>
                </c:pt>
                <c:pt idx="13">
                  <c:v>«Блок П. Порошенка»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 formatCode="0.0">
                  <c:v>1.7</c:v>
                </c:pt>
                <c:pt idx="2" formatCode="0.0">
                  <c:v>1.1000000000000001</c:v>
                </c:pt>
                <c:pt idx="3" formatCode="0.0">
                  <c:v>2.6</c:v>
                </c:pt>
                <c:pt idx="5" formatCode="0.0">
                  <c:v>6.6</c:v>
                </c:pt>
                <c:pt idx="6" formatCode="0.0">
                  <c:v>4.0999999999999996</c:v>
                </c:pt>
                <c:pt idx="7" formatCode="0.0">
                  <c:v>5.2</c:v>
                </c:pt>
                <c:pt idx="8" formatCode="0.0">
                  <c:v>4.8</c:v>
                </c:pt>
                <c:pt idx="9" formatCode="0.0">
                  <c:v>10.199999999999999</c:v>
                </c:pt>
                <c:pt idx="10" formatCode="0.0">
                  <c:v>8.4</c:v>
                </c:pt>
                <c:pt idx="11" formatCode="0.0">
                  <c:v>17.100000000000001</c:v>
                </c:pt>
                <c:pt idx="12" formatCode="0.0">
                  <c:v>11.5</c:v>
                </c:pt>
                <c:pt idx="13" formatCode="0.0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Лип.15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Інша партія</c:v>
                </c:pt>
                <c:pt idx="1">
                  <c:v>«Демократичний альянс»</c:v>
                </c:pt>
                <c:pt idx="2">
                  <c:v>«УДАР»</c:v>
                </c:pt>
                <c:pt idx="3">
                  <c:v>Комуністична партія</c:v>
                </c:pt>
                <c:pt idx="4">
                  <c:v>«Сильна Україна»</c:v>
                </c:pt>
                <c:pt idx="5">
                  <c:v>«Народний фронт»</c:v>
                </c:pt>
                <c:pt idx="6">
                  <c:v>ВО «Свобода»</c:v>
                </c:pt>
                <c:pt idx="7">
                  <c:v>«Правий сектор»</c:v>
                </c:pt>
                <c:pt idx="8">
                  <c:v>«Громадянська позиція»</c:v>
                </c:pt>
                <c:pt idx="9">
                  <c:v>«Опозиційний блок»</c:v>
                </c:pt>
                <c:pt idx="10">
                  <c:v>Радикальна партія</c:v>
                </c:pt>
                <c:pt idx="11">
                  <c:v>«Самопоміч»</c:v>
                </c:pt>
                <c:pt idx="12">
                  <c:v>ВО «Батьківщина»</c:v>
                </c:pt>
                <c:pt idx="13">
                  <c:v>«Блок П. Порошенка»</c:v>
                </c:pt>
              </c:strCache>
            </c:strRef>
          </c:cat>
          <c:val>
            <c:numRef>
              <c:f>Лист1!$D$2:$D$15</c:f>
              <c:numCache>
                <c:formatCode>0.0</c:formatCode>
                <c:ptCount val="14"/>
                <c:pt idx="0">
                  <c:v>0.69444444444444442</c:v>
                </c:pt>
                <c:pt idx="1">
                  <c:v>0.26041666666666663</c:v>
                </c:pt>
                <c:pt idx="2">
                  <c:v>1.6493055555555556</c:v>
                </c:pt>
                <c:pt idx="3">
                  <c:v>1.9097222222222223</c:v>
                </c:pt>
                <c:pt idx="4">
                  <c:v>2.083333333333333</c:v>
                </c:pt>
                <c:pt idx="5">
                  <c:v>2.7777777777777777</c:v>
                </c:pt>
                <c:pt idx="6">
                  <c:v>3.90625</c:v>
                </c:pt>
                <c:pt idx="7">
                  <c:v>5.3819444444444446</c:v>
                </c:pt>
                <c:pt idx="8">
                  <c:v>5.46875</c:v>
                </c:pt>
                <c:pt idx="9">
                  <c:v>7.2048611111111116</c:v>
                </c:pt>
                <c:pt idx="10">
                  <c:v>10.243055555555557</c:v>
                </c:pt>
                <c:pt idx="11">
                  <c:v>12.152777777777777</c:v>
                </c:pt>
                <c:pt idx="12">
                  <c:v>22.743055555555554</c:v>
                </c:pt>
                <c:pt idx="13">
                  <c:v>23.524305555555554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062528"/>
        <c:axId val="103084800"/>
      </c:barChart>
      <c:catAx>
        <c:axId val="103062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Bookman Old Style" pitchFamily="18" charset="0"/>
              </a:defRPr>
            </a:pPr>
            <a:endParaRPr lang="ru-RU"/>
          </a:p>
        </c:txPr>
        <c:crossAx val="103084800"/>
        <c:crosses val="autoZero"/>
        <c:auto val="1"/>
        <c:lblAlgn val="ctr"/>
        <c:lblOffset val="100"/>
        <c:noMultiLvlLbl val="0"/>
      </c:catAx>
      <c:valAx>
        <c:axId val="10308480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03062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740103068508408"/>
          <c:y val="0.30558124956348576"/>
          <c:w val="0.11996309919456895"/>
          <c:h val="0.21523877540938649"/>
        </c:manualLayout>
      </c:layout>
      <c:overlay val="0"/>
      <c:txPr>
        <a:bodyPr/>
        <a:lstStyle/>
        <a:p>
          <a:pPr>
            <a:defRPr sz="14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436570428696561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Відмова Відповідати</c:v>
                </c:pt>
                <c:pt idx="1">
                  <c:v>Важко сказати </c:v>
                </c:pt>
                <c:pt idx="2">
                  <c:v>Не буду голосувати</c:v>
                </c:pt>
                <c:pt idx="3">
                  <c:v>Викреслю всіх кандидатів</c:v>
                </c:pt>
                <c:pt idx="4">
                  <c:v>Інший</c:v>
                </c:pt>
                <c:pt idx="5">
                  <c:v>Сироїд Оксана</c:v>
                </c:pt>
                <c:pt idx="6">
                  <c:v>Сюмар Вікторія</c:v>
                </c:pt>
                <c:pt idx="7">
                  <c:v>Чорновол Тетяна</c:v>
                </c:pt>
                <c:pt idx="8">
                  <c:v>Кличко Віталій</c:v>
                </c:pt>
                <c:pt idx="9">
                  <c:v>Тягнибок Олег</c:v>
                </c:pt>
                <c:pt idx="10">
                  <c:v>Яценюк Арсеній</c:v>
                </c:pt>
                <c:pt idx="11">
                  <c:v>Богомолець Ольга</c:v>
                </c:pt>
                <c:pt idx="12">
                  <c:v>Бойко Юрій</c:v>
                </c:pt>
                <c:pt idx="13">
                  <c:v>Ярош Дмитро</c:v>
                </c:pt>
                <c:pt idx="14">
                  <c:v>Садовий Андрій</c:v>
                </c:pt>
                <c:pt idx="15">
                  <c:v>Гриценко Анатолій</c:v>
                </c:pt>
                <c:pt idx="16">
                  <c:v>Ляшко Олег</c:v>
                </c:pt>
                <c:pt idx="17">
                  <c:v>Тимошенко Юлія</c:v>
                </c:pt>
                <c:pt idx="18">
                  <c:v>Порошенко Петро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4">
                  <c:v>2.9</c:v>
                </c:pt>
                <c:pt idx="5">
                  <c:v>0.2</c:v>
                </c:pt>
                <c:pt idx="6">
                  <c:v>0.4</c:v>
                </c:pt>
                <c:pt idx="7">
                  <c:v>0.6</c:v>
                </c:pt>
                <c:pt idx="8">
                  <c:v>1.3</c:v>
                </c:pt>
                <c:pt idx="9">
                  <c:v>2.2000000000000002</c:v>
                </c:pt>
                <c:pt idx="10">
                  <c:v>2.4</c:v>
                </c:pt>
                <c:pt idx="11">
                  <c:v>2.6</c:v>
                </c:pt>
                <c:pt idx="12">
                  <c:v>4.4000000000000004</c:v>
                </c:pt>
                <c:pt idx="13">
                  <c:v>5.7</c:v>
                </c:pt>
                <c:pt idx="14">
                  <c:v>7.9</c:v>
                </c:pt>
                <c:pt idx="15">
                  <c:v>8.5</c:v>
                </c:pt>
                <c:pt idx="16">
                  <c:v>8.5</c:v>
                </c:pt>
                <c:pt idx="17">
                  <c:v>25.6</c:v>
                </c:pt>
                <c:pt idx="18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514176"/>
        <c:axId val="92515712"/>
      </c:barChart>
      <c:catAx>
        <c:axId val="92514176"/>
        <c:scaling>
          <c:orientation val="minMax"/>
        </c:scaling>
        <c:delete val="1"/>
        <c:axPos val="l"/>
        <c:majorTickMark val="none"/>
        <c:minorTickMark val="none"/>
        <c:tickLblPos val="none"/>
        <c:crossAx val="92515712"/>
        <c:crosses val="autoZero"/>
        <c:auto val="1"/>
        <c:lblAlgn val="ctr"/>
        <c:lblOffset val="100"/>
        <c:noMultiLvlLbl val="0"/>
      </c:catAx>
      <c:valAx>
        <c:axId val="92515712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9251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848093062442792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Відмова Відповідати</c:v>
                </c:pt>
                <c:pt idx="1">
                  <c:v>Важко сказати </c:v>
                </c:pt>
                <c:pt idx="2">
                  <c:v>Не буду голосувати</c:v>
                </c:pt>
                <c:pt idx="3">
                  <c:v>Викреслю всіх кандидатів</c:v>
                </c:pt>
                <c:pt idx="4">
                  <c:v>Інший</c:v>
                </c:pt>
                <c:pt idx="5">
                  <c:v>Сироїд Оксана</c:v>
                </c:pt>
                <c:pt idx="6">
                  <c:v>Сюмар Вікторія</c:v>
                </c:pt>
                <c:pt idx="7">
                  <c:v>Чорновол Тетяна</c:v>
                </c:pt>
                <c:pt idx="8">
                  <c:v>Кличко Віталій</c:v>
                </c:pt>
                <c:pt idx="9">
                  <c:v>Тягнибок Олег</c:v>
                </c:pt>
                <c:pt idx="10">
                  <c:v>Яценюк Арсеній</c:v>
                </c:pt>
                <c:pt idx="11">
                  <c:v>Богомолець Ольга</c:v>
                </c:pt>
                <c:pt idx="12">
                  <c:v>Бойко Юрій</c:v>
                </c:pt>
                <c:pt idx="13">
                  <c:v>Ярош Дмитро</c:v>
                </c:pt>
                <c:pt idx="14">
                  <c:v>Садовий Андрій</c:v>
                </c:pt>
                <c:pt idx="15">
                  <c:v>Гриценко Анатолій</c:v>
                </c:pt>
                <c:pt idx="16">
                  <c:v>Ляшко Олег</c:v>
                </c:pt>
                <c:pt idx="17">
                  <c:v>Тимошенко Юлія</c:v>
                </c:pt>
                <c:pt idx="18">
                  <c:v>Порошенко Петро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3.2</c:v>
                </c:pt>
                <c:pt idx="1">
                  <c:v>23.9</c:v>
                </c:pt>
                <c:pt idx="2">
                  <c:v>13.6</c:v>
                </c:pt>
                <c:pt idx="3">
                  <c:v>4.9000000000000004</c:v>
                </c:pt>
                <c:pt idx="4">
                  <c:v>1.6</c:v>
                </c:pt>
                <c:pt idx="5">
                  <c:v>0.1</c:v>
                </c:pt>
                <c:pt idx="6">
                  <c:v>0.2</c:v>
                </c:pt>
                <c:pt idx="7">
                  <c:v>0.3</c:v>
                </c:pt>
                <c:pt idx="8">
                  <c:v>0.7</c:v>
                </c:pt>
                <c:pt idx="9">
                  <c:v>1.2</c:v>
                </c:pt>
                <c:pt idx="10">
                  <c:v>1.3</c:v>
                </c:pt>
                <c:pt idx="11">
                  <c:v>1.4</c:v>
                </c:pt>
                <c:pt idx="12">
                  <c:v>2.4</c:v>
                </c:pt>
                <c:pt idx="13">
                  <c:v>3.1</c:v>
                </c:pt>
                <c:pt idx="14">
                  <c:v>4.3</c:v>
                </c:pt>
                <c:pt idx="15">
                  <c:v>4.5999999999999996</c:v>
                </c:pt>
                <c:pt idx="16">
                  <c:v>4.5999999999999996</c:v>
                </c:pt>
                <c:pt idx="17">
                  <c:v>13.9</c:v>
                </c:pt>
                <c:pt idx="18">
                  <c:v>14.6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1931392"/>
        <c:axId val="91932928"/>
      </c:barChart>
      <c:catAx>
        <c:axId val="91931392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noFill/>
          <a:ln>
            <a:solidFill>
              <a:schemeClr val="bg1">
                <a:lumMod val="75000"/>
              </a:schemeClr>
            </a:solidFill>
            <a:prstDash val="sysDot"/>
          </a:ln>
        </c:spPr>
        <c:txPr>
          <a:bodyPr/>
          <a:lstStyle/>
          <a:p>
            <a:pPr>
              <a:defRPr lang="ru-RU" sz="1000">
                <a:latin typeface="Bookman Old Style" pitchFamily="18" charset="0"/>
              </a:defRPr>
            </a:pPr>
            <a:endParaRPr lang="ru-RU"/>
          </a:p>
        </c:txPr>
        <c:crossAx val="91932928"/>
        <c:crosses val="autoZero"/>
        <c:auto val="1"/>
        <c:lblAlgn val="ctr"/>
        <c:lblOffset val="100"/>
        <c:noMultiLvlLbl val="0"/>
      </c:catAx>
      <c:valAx>
        <c:axId val="91932928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91931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55765897166716"/>
          <c:y val="2.9848842577214044E-2"/>
          <c:w val="0.65519969004280765"/>
          <c:h val="0.967404737691150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Бер.15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Bookman Old Style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Інший</c:v>
                </c:pt>
                <c:pt idx="1">
                  <c:v>Сироїд Оксана</c:v>
                </c:pt>
                <c:pt idx="2">
                  <c:v>Сюмар Вікторія</c:v>
                </c:pt>
                <c:pt idx="3">
                  <c:v>Чорновол Тетяна</c:v>
                </c:pt>
                <c:pt idx="4">
                  <c:v>Кличко Віталій</c:v>
                </c:pt>
                <c:pt idx="5">
                  <c:v>Тягнибок Олег</c:v>
                </c:pt>
                <c:pt idx="6">
                  <c:v>Яценюк Арсеній</c:v>
                </c:pt>
                <c:pt idx="7">
                  <c:v>Богомолець Ольга</c:v>
                </c:pt>
                <c:pt idx="8">
                  <c:v>Бойко Юрій</c:v>
                </c:pt>
                <c:pt idx="9">
                  <c:v>Ярош Дмитро</c:v>
                </c:pt>
                <c:pt idx="10">
                  <c:v>Садовий Андрій</c:v>
                </c:pt>
                <c:pt idx="11">
                  <c:v>Ляшко Олег</c:v>
                </c:pt>
                <c:pt idx="12">
                  <c:v>Гриценко Анатолій</c:v>
                </c:pt>
                <c:pt idx="13">
                  <c:v>Тимошенко Юлія</c:v>
                </c:pt>
                <c:pt idx="14">
                  <c:v>Порошенко Петро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11.4</c:v>
                </c:pt>
                <c:pt idx="5">
                  <c:v>2.5</c:v>
                </c:pt>
                <c:pt idx="6">
                  <c:v>5.3</c:v>
                </c:pt>
                <c:pt idx="8">
                  <c:v>2.8</c:v>
                </c:pt>
                <c:pt idx="9">
                  <c:v>4.9000000000000004</c:v>
                </c:pt>
                <c:pt idx="10">
                  <c:v>11.4</c:v>
                </c:pt>
                <c:pt idx="11">
                  <c:v>7.7</c:v>
                </c:pt>
                <c:pt idx="12">
                  <c:v>7.2</c:v>
                </c:pt>
                <c:pt idx="13">
                  <c:v>11.6</c:v>
                </c:pt>
                <c:pt idx="14">
                  <c:v>35.1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Лип.15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Інший</c:v>
                </c:pt>
                <c:pt idx="1">
                  <c:v>Сироїд Оксана</c:v>
                </c:pt>
                <c:pt idx="2">
                  <c:v>Сюмар Вікторія</c:v>
                </c:pt>
                <c:pt idx="3">
                  <c:v>Чорновол Тетяна</c:v>
                </c:pt>
                <c:pt idx="4">
                  <c:v>Кличко Віталій</c:v>
                </c:pt>
                <c:pt idx="5">
                  <c:v>Тягнибок Олег</c:v>
                </c:pt>
                <c:pt idx="6">
                  <c:v>Яценюк Арсеній</c:v>
                </c:pt>
                <c:pt idx="7">
                  <c:v>Богомолець Ольга</c:v>
                </c:pt>
                <c:pt idx="8">
                  <c:v>Бойко Юрій</c:v>
                </c:pt>
                <c:pt idx="9">
                  <c:v>Ярош Дмитро</c:v>
                </c:pt>
                <c:pt idx="10">
                  <c:v>Садовий Андрій</c:v>
                </c:pt>
                <c:pt idx="11">
                  <c:v>Ляшко Олег</c:v>
                </c:pt>
                <c:pt idx="12">
                  <c:v>Гриценко Анатолій</c:v>
                </c:pt>
                <c:pt idx="13">
                  <c:v>Тимошенко Юлія</c:v>
                </c:pt>
                <c:pt idx="14">
                  <c:v>Порошенко Петро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2.9</c:v>
                </c:pt>
                <c:pt idx="1">
                  <c:v>0.2</c:v>
                </c:pt>
                <c:pt idx="2">
                  <c:v>0.4</c:v>
                </c:pt>
                <c:pt idx="3">
                  <c:v>0.5</c:v>
                </c:pt>
                <c:pt idx="4">
                  <c:v>1.3</c:v>
                </c:pt>
                <c:pt idx="5">
                  <c:v>2.2000000000000002</c:v>
                </c:pt>
                <c:pt idx="6">
                  <c:v>2.2999999999999998</c:v>
                </c:pt>
                <c:pt idx="7">
                  <c:v>2.6</c:v>
                </c:pt>
                <c:pt idx="8">
                  <c:v>4.5</c:v>
                </c:pt>
                <c:pt idx="9">
                  <c:v>5.7</c:v>
                </c:pt>
                <c:pt idx="10">
                  <c:v>7.8</c:v>
                </c:pt>
                <c:pt idx="11">
                  <c:v>8.5</c:v>
                </c:pt>
                <c:pt idx="12">
                  <c:v>8.5</c:v>
                </c:pt>
                <c:pt idx="13">
                  <c:v>25.6</c:v>
                </c:pt>
                <c:pt idx="14">
                  <c:v>26.9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236032"/>
        <c:axId val="92283648"/>
      </c:barChart>
      <c:catAx>
        <c:axId val="92236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Bookman Old Style" pitchFamily="18" charset="0"/>
              </a:defRPr>
            </a:pPr>
            <a:endParaRPr lang="ru-RU"/>
          </a:p>
        </c:txPr>
        <c:crossAx val="92283648"/>
        <c:crosses val="autoZero"/>
        <c:auto val="1"/>
        <c:lblAlgn val="ctr"/>
        <c:lblOffset val="100"/>
        <c:noMultiLvlLbl val="0"/>
      </c:catAx>
      <c:valAx>
        <c:axId val="92283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236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4348671753788187"/>
          <c:y val="0.30558124956348576"/>
          <c:w val="0.15580752230230061"/>
          <c:h val="0.21523877540938649"/>
        </c:manualLayout>
      </c:layout>
      <c:overlay val="0"/>
      <c:txPr>
        <a:bodyPr/>
        <a:lstStyle/>
        <a:p>
          <a:pPr>
            <a:defRPr sz="1400">
              <a:latin typeface="Bookman Old Style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436570428696561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Відмова відповідати</c:v>
                </c:pt>
                <c:pt idx="1">
                  <c:v>Важко сказати </c:v>
                </c:pt>
                <c:pt idx="2">
                  <c:v>Не буду брати участі у виборах</c:v>
                </c:pt>
                <c:pt idx="3">
                  <c:v>Викреслю всіх кандидатів</c:v>
                </c:pt>
                <c:pt idx="4">
                  <c:v>Інший</c:v>
                </c:pt>
                <c:pt idx="5">
                  <c:v>Тягнибок Олег</c:v>
                </c:pt>
                <c:pt idx="6">
                  <c:v>Бойко Юрій</c:v>
                </c:pt>
                <c:pt idx="7">
                  <c:v>Ярош Дмитро</c:v>
                </c:pt>
                <c:pt idx="8">
                  <c:v>Ляшко Олег</c:v>
                </c:pt>
                <c:pt idx="9">
                  <c:v>Садовий Андрій</c:v>
                </c:pt>
                <c:pt idx="10">
                  <c:v>Гриценко Анатолій</c:v>
                </c:pt>
                <c:pt idx="11">
                  <c:v>Тимошенко Юлія</c:v>
                </c:pt>
                <c:pt idx="12">
                  <c:v>Порошенко Петро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4">
                  <c:v>2.9</c:v>
                </c:pt>
                <c:pt idx="5">
                  <c:v>3.1</c:v>
                </c:pt>
                <c:pt idx="6">
                  <c:v>5.3</c:v>
                </c:pt>
                <c:pt idx="7">
                  <c:v>6.1</c:v>
                </c:pt>
                <c:pt idx="8">
                  <c:v>8.1999999999999993</c:v>
                </c:pt>
                <c:pt idx="9">
                  <c:v>9.1999999999999993</c:v>
                </c:pt>
                <c:pt idx="10">
                  <c:v>9.4</c:v>
                </c:pt>
                <c:pt idx="11">
                  <c:v>27.2</c:v>
                </c:pt>
                <c:pt idx="12">
                  <c:v>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5714304"/>
        <c:axId val="155716224"/>
      </c:barChart>
      <c:catAx>
        <c:axId val="155714304"/>
        <c:scaling>
          <c:orientation val="minMax"/>
        </c:scaling>
        <c:delete val="1"/>
        <c:axPos val="l"/>
        <c:majorTickMark val="none"/>
        <c:minorTickMark val="none"/>
        <c:tickLblPos val="none"/>
        <c:crossAx val="155716224"/>
        <c:crosses val="autoZero"/>
        <c:auto val="1"/>
        <c:lblAlgn val="ctr"/>
        <c:lblOffset val="100"/>
        <c:noMultiLvlLbl val="0"/>
      </c:catAx>
      <c:valAx>
        <c:axId val="155716224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55714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848093062442792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solidFill>
                      <a:schemeClr val="tx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Відмова відповідати</c:v>
                </c:pt>
                <c:pt idx="1">
                  <c:v>Важко сказати </c:v>
                </c:pt>
                <c:pt idx="2">
                  <c:v>Не буду брати участі у виборах</c:v>
                </c:pt>
                <c:pt idx="3">
                  <c:v>Викреслю всіх кандидатів</c:v>
                </c:pt>
                <c:pt idx="4">
                  <c:v>Інший</c:v>
                </c:pt>
                <c:pt idx="5">
                  <c:v>Тягнибок Олег</c:v>
                </c:pt>
                <c:pt idx="6">
                  <c:v>Бойко Юрій</c:v>
                </c:pt>
                <c:pt idx="7">
                  <c:v>Ярош Дмитро</c:v>
                </c:pt>
                <c:pt idx="8">
                  <c:v>Ляшко Олег</c:v>
                </c:pt>
                <c:pt idx="9">
                  <c:v>Садовий Андрій</c:v>
                </c:pt>
                <c:pt idx="10">
                  <c:v>Гриценко Анатолій</c:v>
                </c:pt>
                <c:pt idx="11">
                  <c:v>Тимошенко Юлія</c:v>
                </c:pt>
                <c:pt idx="12">
                  <c:v>Порошенко Петро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4.4000000000000004</c:v>
                </c:pt>
                <c:pt idx="1">
                  <c:v>28.1</c:v>
                </c:pt>
                <c:pt idx="2">
                  <c:v>13.8</c:v>
                </c:pt>
                <c:pt idx="3">
                  <c:v>4.7</c:v>
                </c:pt>
                <c:pt idx="4">
                  <c:v>1.4</c:v>
                </c:pt>
                <c:pt idx="5">
                  <c:v>1.5</c:v>
                </c:pt>
                <c:pt idx="6">
                  <c:v>2.6</c:v>
                </c:pt>
                <c:pt idx="7">
                  <c:v>3</c:v>
                </c:pt>
                <c:pt idx="8">
                  <c:v>4</c:v>
                </c:pt>
                <c:pt idx="9">
                  <c:v>4.5</c:v>
                </c:pt>
                <c:pt idx="10">
                  <c:v>4.5999999999999996</c:v>
                </c:pt>
                <c:pt idx="11">
                  <c:v>13.3</c:v>
                </c:pt>
                <c:pt idx="1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6365952"/>
        <c:axId val="156367488"/>
      </c:barChart>
      <c:catAx>
        <c:axId val="156365952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noFill/>
          <a:ln>
            <a:solidFill>
              <a:schemeClr val="bg1">
                <a:lumMod val="75000"/>
              </a:schemeClr>
            </a:solidFill>
            <a:prstDash val="sysDot"/>
          </a:ln>
        </c:spPr>
        <c:txPr>
          <a:bodyPr/>
          <a:lstStyle/>
          <a:p>
            <a:pPr>
              <a:defRPr lang="ru-RU" sz="1000">
                <a:latin typeface="Bookman Old Style" pitchFamily="18" charset="0"/>
              </a:defRPr>
            </a:pPr>
            <a:endParaRPr lang="ru-RU"/>
          </a:p>
        </c:txPr>
        <c:crossAx val="156367488"/>
        <c:crosses val="autoZero"/>
        <c:auto val="1"/>
        <c:lblAlgn val="ctr"/>
        <c:lblOffset val="100"/>
        <c:noMultiLvlLbl val="0"/>
      </c:catAx>
      <c:valAx>
        <c:axId val="156367488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5636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44499530152088"/>
          <c:y val="1.77027969160105E-2"/>
          <c:w val="0.46436570428696561"/>
          <c:h val="0.94947916666666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prstClr val="whit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prstClr val="white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lang="ru-RU" sz="1000">
                    <a:latin typeface="Bookman Old Style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Відмова відповідати</c:v>
                </c:pt>
                <c:pt idx="1">
                  <c:v>Не буду брати участі у виборах</c:v>
                </c:pt>
                <c:pt idx="2">
                  <c:v>Не визначився</c:v>
                </c:pt>
                <c:pt idx="3">
                  <c:v>Попсую бюлетень</c:v>
                </c:pt>
                <c:pt idx="4">
                  <c:v>Інша партія</c:v>
                </c:pt>
                <c:pt idx="5">
                  <c:v>«Демократичний альянс»</c:v>
                </c:pt>
                <c:pt idx="6">
                  <c:v>«Сильна Україна»</c:v>
                </c:pt>
                <c:pt idx="7">
                  <c:v>Комуністична партія</c:v>
                </c:pt>
                <c:pt idx="8">
                  <c:v>«УДАР»</c:v>
                </c:pt>
                <c:pt idx="9">
                  <c:v>«Народний фронт»</c:v>
                </c:pt>
                <c:pt idx="10">
                  <c:v>ВО «Свобода»</c:v>
                </c:pt>
                <c:pt idx="11">
                  <c:v>«Громадянська позиція»</c:v>
                </c:pt>
                <c:pt idx="12">
                  <c:v>«Правий сектор»</c:v>
                </c:pt>
                <c:pt idx="13">
                  <c:v>«Опозиційний блок»</c:v>
                </c:pt>
                <c:pt idx="14">
                  <c:v>Радикальна партія</c:v>
                </c:pt>
                <c:pt idx="15">
                  <c:v>«Самопоміч»</c:v>
                </c:pt>
                <c:pt idx="16">
                  <c:v>«Блок П. Порошенка»</c:v>
                </c:pt>
                <c:pt idx="17">
                  <c:v>ВО «Батьківщина»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0.7</c:v>
                </c:pt>
                <c:pt idx="5">
                  <c:v>0.1</c:v>
                </c:pt>
                <c:pt idx="6">
                  <c:v>1.9</c:v>
                </c:pt>
                <c:pt idx="7">
                  <c:v>1.9</c:v>
                </c:pt>
                <c:pt idx="8">
                  <c:v>2.2000000000000002</c:v>
                </c:pt>
                <c:pt idx="9">
                  <c:v>2.8</c:v>
                </c:pt>
                <c:pt idx="10">
                  <c:v>3.9</c:v>
                </c:pt>
                <c:pt idx="11">
                  <c:v>4</c:v>
                </c:pt>
                <c:pt idx="12">
                  <c:v>5.3</c:v>
                </c:pt>
                <c:pt idx="13">
                  <c:v>7.6</c:v>
                </c:pt>
                <c:pt idx="14">
                  <c:v>8.6</c:v>
                </c:pt>
                <c:pt idx="15">
                  <c:v>12.4</c:v>
                </c:pt>
                <c:pt idx="16">
                  <c:v>22.7</c:v>
                </c:pt>
                <c:pt idx="17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333312"/>
        <c:axId val="150334848"/>
      </c:barChart>
      <c:catAx>
        <c:axId val="150333312"/>
        <c:scaling>
          <c:orientation val="minMax"/>
        </c:scaling>
        <c:delete val="1"/>
        <c:axPos val="l"/>
        <c:majorTickMark val="none"/>
        <c:minorTickMark val="none"/>
        <c:tickLblPos val="none"/>
        <c:crossAx val="150334848"/>
        <c:crosses val="autoZero"/>
        <c:auto val="1"/>
        <c:lblAlgn val="ctr"/>
        <c:lblOffset val="100"/>
        <c:noMultiLvlLbl val="0"/>
      </c:catAx>
      <c:valAx>
        <c:axId val="150334848"/>
        <c:scaling>
          <c:orientation val="minMax"/>
          <c:max val="45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5033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7C04D264-2E7E-4347-8B91-B4491984F9FD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E1F2664E-6321-4011-BDA7-CEBD4EC7BC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33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F0E9F4DF-D274-4A54-BA85-0B28260F9FCF}" type="datetimeFigureOut">
              <a:rPr lang="ru-RU" smtClean="0"/>
              <a:pPr/>
              <a:t>20.07.2015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0A215151-C81C-4B25-8644-1132629F90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6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15151-C81C-4B25-8644-1132629F90F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Ukraine_contour.jpg"/>
          <p:cNvPicPr>
            <a:picLocks noChangeAspect="1"/>
          </p:cNvPicPr>
          <p:nvPr userDrawn="1"/>
        </p:nvPicPr>
        <p:blipFill>
          <a:blip r:embed="rId2" cstate="print">
            <a:lum bright="36000"/>
          </a:blip>
          <a:stretch>
            <a:fillRect/>
          </a:stretch>
        </p:blipFill>
        <p:spPr>
          <a:xfrm>
            <a:off x="152400" y="228600"/>
            <a:ext cx="6553200" cy="3858211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2247530" y="4244266"/>
            <a:ext cx="6858000" cy="76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 hasCustomPrompt="1"/>
          </p:nvPr>
        </p:nvSpPr>
        <p:spPr>
          <a:xfrm>
            <a:off x="1524000" y="3733800"/>
            <a:ext cx="7620000" cy="457200"/>
          </a:xfrm>
        </p:spPr>
        <p:txBody>
          <a:bodyPr>
            <a:normAutofit/>
          </a:bodyPr>
          <a:lstStyle>
            <a:lvl1pPr>
              <a:defRPr sz="1800" b="1">
                <a:latin typeface="Bookman Old Style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7" name="Рисунок 16" descr="1400964918_kiev-5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13934" y="228600"/>
            <a:ext cx="1930066" cy="1257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09600" y="1219200"/>
            <a:ext cx="7620000" cy="609600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uk-UA" sz="1100" b="1" smtClean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247530" y="4244266"/>
            <a:ext cx="6858000" cy="76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2133600" y="3886200"/>
            <a:ext cx="6931025" cy="312738"/>
          </a:xfrm>
        </p:spPr>
        <p:txBody>
          <a:bodyPr>
            <a:noAutofit/>
          </a:bodyPr>
          <a:lstStyle>
            <a:lvl1pPr algn="ctr">
              <a:defRPr sz="1400" b="1">
                <a:latin typeface="Bookman Old Style" pitchFamily="18" charset="0"/>
              </a:defRPr>
            </a:lvl1pPr>
            <a:lvl2pPr algn="ctr">
              <a:defRPr sz="1400">
                <a:latin typeface="Bookman Old Style" pitchFamily="18" charset="0"/>
              </a:defRPr>
            </a:lvl2pPr>
            <a:lvl3pPr algn="ctr">
              <a:defRPr sz="1400">
                <a:latin typeface="Bookman Old Style" pitchFamily="18" charset="0"/>
              </a:defRPr>
            </a:lvl3pPr>
            <a:lvl4pPr algn="ctr">
              <a:defRPr sz="1400">
                <a:latin typeface="Bookman Old Style" pitchFamily="18" charset="0"/>
              </a:defRPr>
            </a:lvl4pPr>
            <a:lvl5pPr algn="ctr">
              <a:defRPr sz="1400">
                <a:latin typeface="Bookman Old Style" pitchFamily="18" charset="0"/>
              </a:defRPr>
            </a:lvl5pPr>
          </a:lstStyle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610600" y="0"/>
            <a:ext cx="457200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7" name="Рисунок 6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152400"/>
            <a:ext cx="685800" cy="756303"/>
          </a:xfrm>
          <a:prstGeom prst="rect">
            <a:avLst/>
          </a:prstGeom>
        </p:spPr>
      </p:pic>
      <p:sp>
        <p:nvSpPr>
          <p:cNvPr id="9" name="Параллелограмм 8"/>
          <p:cNvSpPr/>
          <p:nvPr/>
        </p:nvSpPr>
        <p:spPr>
          <a:xfrm>
            <a:off x="152399" y="987552"/>
            <a:ext cx="2075895" cy="56965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2268983" y="987552"/>
            <a:ext cx="2075895" cy="56965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4387047" y="987552"/>
            <a:ext cx="2075895" cy="56965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араллелограмм 14"/>
          <p:cNvSpPr/>
          <p:nvPr/>
        </p:nvSpPr>
        <p:spPr>
          <a:xfrm>
            <a:off x="6516949" y="987552"/>
            <a:ext cx="2075895" cy="56965"/>
          </a:xfrm>
          <a:prstGeom prst="parallelogram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573549" y="6533464"/>
            <a:ext cx="53689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FA4F3107-145B-41EC-AC33-15FB6B14B376}" type="slidenum">
              <a:rPr lang="ru-RU" sz="1400" smtClean="0">
                <a:solidFill>
                  <a:schemeClr val="bg1"/>
                </a:solidFill>
                <a:latin typeface="Bookman Old Style" pitchFamily="18" charset="0"/>
              </a:rPr>
              <a:pPr algn="ctr"/>
              <a:t>‹#›</a:t>
            </a:fld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610600" y="6477000"/>
            <a:ext cx="4572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1600" b="1" kern="1200">
          <a:solidFill>
            <a:schemeClr val="tx1"/>
          </a:solidFill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3429000"/>
            <a:ext cx="8153400" cy="1165225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СОЦІАЛЬНО-ПОЛІТИЧНА СИТУАЦІЯ В УКРАЇНІ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2484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Bookman Old Style" pitchFamily="18" charset="0"/>
              </a:rPr>
              <a:t>Київський міжнародний інститут соціології</a:t>
            </a:r>
          </a:p>
          <a:p>
            <a:r>
              <a:rPr lang="uk-UA" sz="1400" dirty="0" smtClean="0">
                <a:latin typeface="Bookman Old Style" pitchFamily="18" charset="0"/>
              </a:rPr>
              <a:t>Липень 2015</a:t>
            </a:r>
            <a:endParaRPr lang="ru-RU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93498925"/>
              </p:ext>
            </p:extLst>
          </p:nvPr>
        </p:nvGraphicFramePr>
        <p:xfrm>
          <a:off x="2819400" y="1828800"/>
          <a:ext cx="61722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232174579"/>
              </p:ext>
            </p:extLst>
          </p:nvPr>
        </p:nvGraphicFramePr>
        <p:xfrm>
          <a:off x="0" y="1828800"/>
          <a:ext cx="61722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РЕЙТИНГИ КАНДИДАТІВ – СПИСОК №2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09600" y="1066800"/>
            <a:ext cx="7620000" cy="451104"/>
          </a:xfrm>
        </p:spPr>
        <p:txBody>
          <a:bodyPr>
            <a:noAutofit/>
          </a:bodyPr>
          <a:lstStyle/>
          <a:p>
            <a:r>
              <a:rPr lang="uk-UA" sz="1200" b="0" dirty="0">
                <a:latin typeface="Bookman Old Style" pitchFamily="18" charset="0"/>
              </a:rPr>
              <a:t>А за кого б Ви проголосували, якби у виборах брали участь такі кандидати?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2599944" y="1566672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усіх респондентів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5562600" y="1557528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тих,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хто визначився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ІI.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РЕЙТИНГИ КАНДИДАТІВ НА ВИБОРАХ ПРЕЗИДЕНТА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40635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123728" y="3733800"/>
            <a:ext cx="6931025" cy="3127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ЧАСТИНА ІІ</a:t>
            </a:r>
            <a:r>
              <a:rPr lang="en-US" dirty="0" smtClean="0"/>
              <a:t>I</a:t>
            </a:r>
            <a:r>
              <a:rPr lang="uk-UA" dirty="0" smtClean="0"/>
              <a:t>. </a:t>
            </a:r>
            <a:r>
              <a:rPr lang="ru-RU" dirty="0"/>
              <a:t>РЕЙТИНГИ </a:t>
            </a:r>
            <a:r>
              <a:rPr lang="ru-RU" dirty="0" smtClean="0"/>
              <a:t>ПАРТІЙ НА ВИБОРАХ ДО МІСЦЕВИХ ОРГАНІВ ВЛАДИ</a:t>
            </a:r>
            <a:endParaRPr lang="ru-RU" dirty="0"/>
          </a:p>
        </p:txBody>
      </p:sp>
      <p:pic>
        <p:nvPicPr>
          <p:cNvPr id="6" name="Рисунок 5" descr="online-surveys.jpg"/>
          <p:cNvPicPr>
            <a:picLocks noChangeAspect="1"/>
          </p:cNvPicPr>
          <p:nvPr/>
        </p:nvPicPr>
        <p:blipFill>
          <a:blip r:embed="rId2" cstate="print">
            <a:grayscl/>
            <a:lum bright="75000"/>
          </a:blip>
          <a:stretch>
            <a:fillRect/>
          </a:stretch>
        </p:blipFill>
        <p:spPr>
          <a:xfrm>
            <a:off x="152400" y="381000"/>
            <a:ext cx="4470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60130619"/>
              </p:ext>
            </p:extLst>
          </p:nvPr>
        </p:nvGraphicFramePr>
        <p:xfrm>
          <a:off x="2819400" y="1828800"/>
          <a:ext cx="61722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24870014"/>
              </p:ext>
            </p:extLst>
          </p:nvPr>
        </p:nvGraphicFramePr>
        <p:xfrm>
          <a:off x="0" y="1828800"/>
          <a:ext cx="61722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РЕЙТИНГИ ПАРТІЙ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09600" y="1066800"/>
            <a:ext cx="7620000" cy="499872"/>
          </a:xfrm>
        </p:spPr>
        <p:txBody>
          <a:bodyPr>
            <a:noAutofit/>
          </a:bodyPr>
          <a:lstStyle/>
          <a:p>
            <a:r>
              <a:rPr lang="uk-UA" sz="1200" b="0" dirty="0">
                <a:latin typeface="Bookman Old Style" pitchFamily="18" charset="0"/>
              </a:rPr>
              <a:t>Якби найближчої неділі відбувалися вибори до місцевих органів влади (обласної ради, районної ради, міської ради), чи взяли б Ви участь у голосуванні? А яким би був Ваш вибір, якби у виборах брали участь такі партії</a:t>
            </a:r>
            <a:r>
              <a:rPr lang="uk-UA" sz="1200" b="0" dirty="0" smtClean="0">
                <a:latin typeface="Bookman Old Style" pitchFamily="18" charset="0"/>
              </a:rPr>
              <a:t>?</a:t>
            </a:r>
            <a:endParaRPr lang="uk-UA" sz="1200" b="0" dirty="0">
              <a:latin typeface="Bookman Old Style" pitchFamily="18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2599944" y="1566672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усіх респондентів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5562600" y="1557528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тих,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хто визначився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614468" y="3193030"/>
            <a:ext cx="0" cy="228600"/>
          </a:xfrm>
          <a:prstGeom prst="straightConnector1">
            <a:avLst/>
          </a:prstGeom>
          <a:ln w="25400">
            <a:solidFill>
              <a:schemeClr val="tx2"/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40934" y="2954181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Прохідний бар’єр 5%</a:t>
            </a:r>
            <a:endParaRPr lang="ru-RU" sz="1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ІІI. РЕЙТИНГИ ПАРТІЙ НА ВИБОРАХ ДО МІСЦЕВИХ ОРГАНІВ ВЛАДИ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62054" y="3494342"/>
            <a:ext cx="731520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189708" y="3717032"/>
            <a:ext cx="6931025" cy="3127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ЧАСТИНА І</a:t>
            </a:r>
            <a:r>
              <a:rPr lang="en-US" dirty="0" smtClean="0"/>
              <a:t>V</a:t>
            </a:r>
            <a:r>
              <a:rPr lang="uk-UA" dirty="0" smtClean="0"/>
              <a:t>. ОЦІНКА ДІЯЛЬНОСТІ ПРЕЗИДЕНТА І ПРЕМ’ЄР-МІНІСТРА УКРАЇНИ</a:t>
            </a:r>
            <a:endParaRPr lang="ru-RU" dirty="0"/>
          </a:p>
        </p:txBody>
      </p:sp>
      <p:pic>
        <p:nvPicPr>
          <p:cNvPr id="1026" name="Picture 2" descr="http://habrastorage.org/storage/habraeffect/0e/ed/0eed08d0d7665c1446c039b0bd52e9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3"/>
            <a:ext cx="383027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uk-UA" sz="1200" b="0" dirty="0">
                <a:latin typeface="Bookman Old Style" pitchFamily="18" charset="0"/>
              </a:rPr>
              <a:t>Як Ви оцінюєте діяльність Петра Порошенка на посаді Президента України? / </a:t>
            </a:r>
            <a:endParaRPr lang="uk-UA" sz="1200" b="0" dirty="0" smtClean="0">
              <a:latin typeface="Bookman Old Style" pitchFamily="18" charset="0"/>
            </a:endParaRPr>
          </a:p>
          <a:p>
            <a:r>
              <a:rPr lang="uk-UA" sz="1200" b="0" dirty="0" smtClean="0">
                <a:latin typeface="Bookman Old Style" pitchFamily="18" charset="0"/>
              </a:rPr>
              <a:t>Як </a:t>
            </a:r>
            <a:r>
              <a:rPr lang="uk-UA" sz="1200" b="0" dirty="0">
                <a:latin typeface="Bookman Old Style" pitchFamily="18" charset="0"/>
              </a:rPr>
              <a:t>Ви оцінюєте діяльність Арсенія Яценюка на посаді Прем’єр-міністра України?</a:t>
            </a:r>
            <a:endParaRPr lang="ru-RU" sz="1200" b="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РОБОТИ П. ПОРОШЕНКА І А. ЯЦЕНЮКА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РОЗДІЛ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IV</a:t>
            </a:r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ОЦІНКА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ДІЯЛЬНОСТІ ПРЕЗИДЕНТА І ПРЕМ’ЄР-МІНІСТРА УКРАЇНИ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23169936"/>
              </p:ext>
            </p:extLst>
          </p:nvPr>
        </p:nvGraphicFramePr>
        <p:xfrm>
          <a:off x="1763688" y="1844824"/>
          <a:ext cx="5486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912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РОЗДІЛ </a:t>
            </a:r>
            <a:r>
              <a:rPr lang="en-US" dirty="0" smtClean="0"/>
              <a:t>V</a:t>
            </a:r>
            <a:r>
              <a:rPr lang="uk-UA" dirty="0" smtClean="0"/>
              <a:t>. КРИЗА НА СХОДІ УКРАЇНИ</a:t>
            </a:r>
            <a:endParaRPr lang="ru-RU" dirty="0"/>
          </a:p>
        </p:txBody>
      </p:sp>
      <p:pic>
        <p:nvPicPr>
          <p:cNvPr id="106505" name="Picture 9" descr="http://ilikenews.com/sites/default/files/field/image/1_692.jp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81000"/>
          </a:blip>
          <a:srcRect/>
          <a:stretch>
            <a:fillRect/>
          </a:stretch>
        </p:blipFill>
        <p:spPr bwMode="auto">
          <a:xfrm>
            <a:off x="228599" y="457200"/>
            <a:ext cx="5077781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33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ШЛЯХИ РОЗВ’ЯЗАННЯ КРИЗИ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438400" y="1219200"/>
            <a:ext cx="5410200" cy="609600"/>
          </a:xfrm>
        </p:spPr>
        <p:txBody>
          <a:bodyPr>
            <a:noAutofit/>
          </a:bodyPr>
          <a:lstStyle/>
          <a:p>
            <a:r>
              <a:rPr lang="uk-UA" sz="1200" b="0" dirty="0" smtClean="0">
                <a:latin typeface="Bookman Old Style" pitchFamily="18" charset="0"/>
              </a:rPr>
              <a:t>Який варіант виходу з нинішнього воєнного конфлікту на Донбасі Ви вважаєте найбільш прийнятним?</a:t>
            </a:r>
            <a:endParaRPr lang="uk-UA" sz="1200" b="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4173" y="2708920"/>
            <a:ext cx="8399566" cy="64807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079367093"/>
              </p:ext>
            </p:extLst>
          </p:nvPr>
        </p:nvGraphicFramePr>
        <p:xfrm>
          <a:off x="251520" y="184482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РОЗДІЛ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V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КРИЗА НА СХОДІ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4153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uk-UA" sz="1400" b="0" dirty="0">
                <a:latin typeface="Bookman Old Style" pitchFamily="18" charset="0"/>
              </a:rPr>
              <a:t>Ви погоджуєтеся чи не погоджуєтеся з такими твердженнями</a:t>
            </a:r>
            <a:r>
              <a:rPr lang="uk-UA" sz="1400" b="0" dirty="0" smtClean="0">
                <a:latin typeface="Bookman Old Style" pitchFamily="18" charset="0"/>
              </a:rPr>
              <a:t>…?</a:t>
            </a:r>
            <a:endParaRPr lang="ru-RU" sz="1400" b="0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ДУМКИ СТОСНОВ ШЛЯХІВ РОЗВ’ЯЗАННЯ КРИЗИ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63280007"/>
              </p:ext>
            </p:extLst>
          </p:nvPr>
        </p:nvGraphicFramePr>
        <p:xfrm>
          <a:off x="1475656" y="2060848"/>
          <a:ext cx="6332220" cy="390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РОЗДІЛ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V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КРИЗА НА СХОДІ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3083825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ДОПУСТИМІ ПОСТУПКИ ЗА УМОВИ МИРНОГО ВРЕГУЛЮВАННЯ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3568" y="1124744"/>
            <a:ext cx="7848872" cy="985664"/>
          </a:xfrm>
        </p:spPr>
        <p:txBody>
          <a:bodyPr>
            <a:noAutofit/>
          </a:bodyPr>
          <a:lstStyle/>
          <a:p>
            <a:r>
              <a:rPr lang="uk-UA" sz="1400" b="0" dirty="0" smtClean="0">
                <a:latin typeface="Bookman Old Style" pitchFamily="18" charset="0"/>
              </a:rPr>
              <a:t>Ви готові чи не готові заради миру погодитися на</a:t>
            </a:r>
            <a:r>
              <a:rPr lang="ru-RU" sz="1400" b="0" dirty="0" smtClean="0">
                <a:latin typeface="Bookman Old Style" pitchFamily="18" charset="0"/>
              </a:rPr>
              <a:t>…</a:t>
            </a:r>
            <a:r>
              <a:rPr lang="uk-UA" sz="1400" b="0" dirty="0" smtClean="0">
                <a:latin typeface="Bookman Old Style" pitchFamily="18" charset="0"/>
              </a:rPr>
              <a:t>?</a:t>
            </a:r>
            <a:endParaRPr lang="uk-UA" sz="1400" b="0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РОЗДІЛ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V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КРИЗА НА СХОДІ УКРАЇНИ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27976243"/>
              </p:ext>
            </p:extLst>
          </p:nvPr>
        </p:nvGraphicFramePr>
        <p:xfrm>
          <a:off x="395536" y="1844824"/>
          <a:ext cx="7920880" cy="474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5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СЕПАРАТИСТСЬКІ НАСТРОЇ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438400" y="1219200"/>
            <a:ext cx="5410200" cy="609600"/>
          </a:xfrm>
        </p:spPr>
        <p:txBody>
          <a:bodyPr>
            <a:noAutofit/>
          </a:bodyPr>
          <a:lstStyle/>
          <a:p>
            <a:r>
              <a:rPr lang="uk-UA" sz="1600" b="0" dirty="0" smtClean="0">
                <a:latin typeface="Bookman Old Style" pitchFamily="18" charset="0"/>
              </a:rPr>
              <a:t>Для моєї області буде краще, якщо вона відділиться від України</a:t>
            </a:r>
            <a:endParaRPr lang="uk-UA" sz="1600" b="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7099" y="2541291"/>
            <a:ext cx="8399566" cy="64807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620607107"/>
              </p:ext>
            </p:extLst>
          </p:nvPr>
        </p:nvGraphicFramePr>
        <p:xfrm>
          <a:off x="251520" y="184482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РОЗДІЛ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V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КРИЗА НА СХОДІ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22764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ЗМІСТ</a:t>
            </a:r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56513"/>
              </p:ext>
            </p:extLst>
          </p:nvPr>
        </p:nvGraphicFramePr>
        <p:xfrm>
          <a:off x="683568" y="1394523"/>
          <a:ext cx="7391400" cy="3502827"/>
        </p:xfrm>
        <a:graphic>
          <a:graphicData uri="http://schemas.openxmlformats.org/drawingml/2006/table">
            <a:tbl>
              <a:tblPr/>
              <a:tblGrid>
                <a:gridCol w="6858000"/>
                <a:gridCol w="533400"/>
              </a:tblGrid>
              <a:tr h="4913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kern="1200" baseline="0" dirty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МЕТОДОЛОГІЯ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ОПИТУВАННЯ…………………………………………………………………………....</a:t>
                      </a:r>
                      <a:endParaRPr lang="ru-RU" sz="1200" b="0" i="0" u="none" strike="noStrike" kern="1200" baseline="0" dirty="0">
                        <a:solidFill>
                          <a:srgbClr val="00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3</a:t>
                      </a: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ЧАСТИНА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I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РЕЙТИНГИ ПАРТІЙ НА ВИБОРАХ ДО ВЕРХОВНОЇ РАДИ УКРАЇНИ…….….</a:t>
                      </a: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ЧАСТИНА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II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РЕЙТИНГИ КАНДИДАТІВ НА ВИБОРАХ ПРЕЗИДЕНТА УКРАЇНИ…………..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baseline="0" dirty="0">
                        <a:solidFill>
                          <a:srgbClr val="00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2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ЧАСТИНА І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II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. «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РЕЙТИНГИ ПАРТІЙ НА ВИБОРАХ ДО МІСЦЕВИХ ОРГАНІВ ВЛАДИ……………………….…………………………………………………………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…………………….</a:t>
                      </a:r>
                      <a:endParaRPr lang="ru-RU" sz="1200" b="0" i="0" u="none" strike="noStrike" kern="1200" baseline="0" dirty="0" smtClean="0">
                        <a:solidFill>
                          <a:srgbClr val="00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baseline="0" dirty="0">
                        <a:solidFill>
                          <a:srgbClr val="00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3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ЧАСТИНА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IV.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ОЦІНКА ДІЯЛЬНОСТІ ПРЕЗИДЕНТА І ПРЕМ’ЄР-МІНІСТРА УКРАЇНИ……………………………………………………….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…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……………………………………………</a:t>
                      </a:r>
                      <a:endParaRPr lang="ru-RU" sz="1200" b="0" i="0" u="none" strike="noStrike" kern="1200" baseline="0" dirty="0">
                        <a:solidFill>
                          <a:srgbClr val="000000"/>
                        </a:solidFill>
                        <a:latin typeface="Bookman Old Style"/>
                        <a:ea typeface="+mn-ea"/>
                        <a:cs typeface="+mn-cs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3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РОЗДІЛ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V</a:t>
                      </a:r>
                      <a:r>
                        <a:rPr lang="uk-UA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. КРИЗА НА СХОДІ УКРАЇНИ…………….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Bookman Old Style"/>
                          <a:ea typeface="+mn-ea"/>
                          <a:cs typeface="+mn-cs"/>
                        </a:rPr>
                        <a:t>…………………………………………………..</a:t>
                      </a: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6817" marR="6817" marT="6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285720" y="1214422"/>
            <a:ext cx="7924800" cy="5257800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uk-UA" sz="1200" b="0" dirty="0" smtClean="0">
                <a:latin typeface="Bookman Old Style" pitchFamily="18" charset="0"/>
              </a:rPr>
              <a:t>Опитування було проведене Київським міжнародним інститутом соціології протягом червня-липня 2015 року. Польовий етап тривав з 27 червня по 9 липня.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>
              <a:latin typeface="Bookman Old Style" pitchFamily="18" charset="0"/>
            </a:endParaRP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uk-UA" sz="1200" b="0" dirty="0" smtClean="0">
                <a:latin typeface="Bookman Old Style" pitchFamily="18" charset="0"/>
              </a:rPr>
              <a:t>Проведене опитування є другою хвилею дослідження, перша хвиля якого була проведена у лютому-березні 2015 року. Обидва опитування проводилися за однаковою методологію, що дозволяє порівнювати результати і відстежувати динаміку настроїв.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 smtClean="0">
              <a:latin typeface="Bookman Old Style" pitchFamily="18" charset="0"/>
            </a:endParaRP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uk-UA" sz="1200" b="0" dirty="0" smtClean="0">
                <a:latin typeface="Bookman Old Style" pitchFamily="18" charset="0"/>
              </a:rPr>
              <a:t>Для опитування була розроблена стратифікована випадкова 4-ступенева вибірка з квотним відбором на останньому ступені. Вибірка репрезентативна для України в цілому та для окремих 5 макрорегіонів: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 smtClean="0">
              <a:latin typeface="Bookman Old Style" pitchFamily="18" charset="0"/>
            </a:endParaRPr>
          </a:p>
          <a:p>
            <a:pPr marL="722313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1200" b="0" i="1" dirty="0" smtClean="0">
                <a:latin typeface="Bookman Old Style" pitchFamily="18" charset="0"/>
              </a:rPr>
              <a:t>Західного</a:t>
            </a:r>
            <a:r>
              <a:rPr lang="uk-UA" sz="1200" b="0" dirty="0" smtClean="0">
                <a:latin typeface="Bookman Old Style" pitchFamily="18" charset="0"/>
              </a:rPr>
              <a:t> – </a:t>
            </a:r>
            <a:r>
              <a:rPr lang="uk-UA" sz="1200" b="0" dirty="0">
                <a:latin typeface="Bookman Old Style" pitchFamily="18" charset="0"/>
              </a:rPr>
              <a:t>Волинська, </a:t>
            </a:r>
            <a:r>
              <a:rPr lang="uk-UA" sz="1200" b="0" dirty="0" smtClean="0">
                <a:latin typeface="Bookman Old Style" pitchFamily="18" charset="0"/>
              </a:rPr>
              <a:t>Закарпатська, Івано-Франківська</a:t>
            </a:r>
            <a:r>
              <a:rPr lang="uk-UA" sz="1200" b="0" dirty="0">
                <a:latin typeface="Bookman Old Style" pitchFamily="18" charset="0"/>
              </a:rPr>
              <a:t>, </a:t>
            </a:r>
            <a:r>
              <a:rPr lang="uk-UA" sz="1200" b="0" dirty="0" smtClean="0">
                <a:latin typeface="Bookman Old Style" pitchFamily="18" charset="0"/>
              </a:rPr>
              <a:t>Львівська, </a:t>
            </a:r>
            <a:r>
              <a:rPr lang="uk-UA" sz="1200" b="0" dirty="0">
                <a:latin typeface="Bookman Old Style" pitchFamily="18" charset="0"/>
              </a:rPr>
              <a:t>Рівненська, </a:t>
            </a:r>
            <a:r>
              <a:rPr lang="uk-UA" sz="1200" b="0" dirty="0" smtClean="0">
                <a:latin typeface="Bookman Old Style" pitchFamily="18" charset="0"/>
              </a:rPr>
              <a:t>Тернопільська, Хмельницька і Чернівецька </a:t>
            </a:r>
            <a:r>
              <a:rPr lang="uk-UA" sz="1200" b="0" dirty="0">
                <a:latin typeface="Bookman Old Style" pitchFamily="18" charset="0"/>
              </a:rPr>
              <a:t>області </a:t>
            </a:r>
            <a:r>
              <a:rPr lang="uk-UA" sz="1200" b="0" dirty="0" smtClean="0">
                <a:latin typeface="Bookman Old Style" pitchFamily="18" charset="0"/>
              </a:rPr>
              <a:t>, </a:t>
            </a:r>
          </a:p>
          <a:p>
            <a:pPr marL="722313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1200" b="0" i="1" dirty="0" smtClean="0">
                <a:latin typeface="Bookman Old Style" pitchFamily="18" charset="0"/>
              </a:rPr>
              <a:t>Центрального</a:t>
            </a:r>
            <a:r>
              <a:rPr lang="uk-UA" sz="1200" b="0" dirty="0" smtClean="0">
                <a:latin typeface="Bookman Old Style" pitchFamily="18" charset="0"/>
              </a:rPr>
              <a:t> – </a:t>
            </a:r>
            <a:r>
              <a:rPr lang="uk-UA" sz="1200" b="0" dirty="0">
                <a:latin typeface="Bookman Old Style" pitchFamily="18" charset="0"/>
              </a:rPr>
              <a:t>Вінницька, </a:t>
            </a:r>
            <a:r>
              <a:rPr lang="uk-UA" sz="1200" b="0" dirty="0" smtClean="0">
                <a:latin typeface="Bookman Old Style" pitchFamily="18" charset="0"/>
              </a:rPr>
              <a:t>Житомирська, </a:t>
            </a:r>
            <a:r>
              <a:rPr lang="uk-UA" sz="1200" b="0" dirty="0">
                <a:latin typeface="Bookman Old Style" pitchFamily="18" charset="0"/>
              </a:rPr>
              <a:t>Кіровоградська, </a:t>
            </a:r>
            <a:r>
              <a:rPr lang="uk-UA" sz="1200" b="0" dirty="0" smtClean="0">
                <a:latin typeface="Bookman Old Style" pitchFamily="18" charset="0"/>
              </a:rPr>
              <a:t>Київська, Полтавська, </a:t>
            </a:r>
            <a:r>
              <a:rPr lang="uk-UA" sz="1200" b="0" dirty="0">
                <a:latin typeface="Bookman Old Style" pitchFamily="18" charset="0"/>
              </a:rPr>
              <a:t>Сумська, </a:t>
            </a:r>
            <a:r>
              <a:rPr lang="uk-UA" sz="1200" b="0" dirty="0" smtClean="0">
                <a:latin typeface="Bookman Old Style" pitchFamily="18" charset="0"/>
              </a:rPr>
              <a:t>Чернігівська </a:t>
            </a:r>
            <a:r>
              <a:rPr lang="uk-UA" sz="1200" b="0" dirty="0">
                <a:latin typeface="Bookman Old Style" pitchFamily="18" charset="0"/>
              </a:rPr>
              <a:t>області </a:t>
            </a:r>
            <a:r>
              <a:rPr lang="uk-UA" sz="1200" b="0" dirty="0" smtClean="0">
                <a:latin typeface="Bookman Old Style" pitchFamily="18" charset="0"/>
              </a:rPr>
              <a:t> та м. Київ, </a:t>
            </a:r>
          </a:p>
          <a:p>
            <a:pPr marL="722313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1200" b="0" i="1" dirty="0" smtClean="0">
                <a:latin typeface="Bookman Old Style" pitchFamily="18" charset="0"/>
              </a:rPr>
              <a:t>Південного</a:t>
            </a:r>
            <a:r>
              <a:rPr lang="uk-UA" sz="1200" b="0" dirty="0" smtClean="0">
                <a:latin typeface="Bookman Old Style" pitchFamily="18" charset="0"/>
              </a:rPr>
              <a:t> – Миколаївська</a:t>
            </a:r>
            <a:r>
              <a:rPr lang="uk-UA" sz="1200" b="0" dirty="0">
                <a:latin typeface="Bookman Old Style" pitchFamily="18" charset="0"/>
              </a:rPr>
              <a:t>, </a:t>
            </a:r>
            <a:r>
              <a:rPr lang="uk-UA" sz="1200" b="0" dirty="0" smtClean="0">
                <a:latin typeface="Bookman Old Style" pitchFamily="18" charset="0"/>
              </a:rPr>
              <a:t>Одеська, Херсонська області,</a:t>
            </a:r>
          </a:p>
          <a:p>
            <a:pPr marL="722313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1200" b="0" i="1" dirty="0" smtClean="0">
                <a:latin typeface="Bookman Old Style" pitchFamily="18" charset="0"/>
              </a:rPr>
              <a:t>Східного</a:t>
            </a:r>
            <a:r>
              <a:rPr lang="uk-UA" sz="1200" b="0" dirty="0" smtClean="0">
                <a:latin typeface="Bookman Old Style" pitchFamily="18" charset="0"/>
              </a:rPr>
              <a:t> </a:t>
            </a:r>
            <a:r>
              <a:rPr lang="uk-UA" sz="1200" b="0" dirty="0">
                <a:latin typeface="Bookman Old Style" pitchFamily="18" charset="0"/>
              </a:rPr>
              <a:t>– Дніпропетровська, Запорізька, Харківська області</a:t>
            </a:r>
            <a:r>
              <a:rPr lang="uk-UA" sz="1200" b="0" dirty="0" smtClean="0">
                <a:latin typeface="Bookman Old Style" pitchFamily="18" charset="0"/>
              </a:rPr>
              <a:t>,</a:t>
            </a:r>
          </a:p>
          <a:p>
            <a:pPr marL="722313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uk-UA" sz="1200" b="0" i="1" dirty="0" smtClean="0">
                <a:latin typeface="Bookman Old Style" pitchFamily="18" charset="0"/>
              </a:rPr>
              <a:t>Донбасу</a:t>
            </a:r>
            <a:r>
              <a:rPr lang="uk-UA" sz="1200" b="0" dirty="0" smtClean="0">
                <a:latin typeface="Bookman Old Style" pitchFamily="18" charset="0"/>
              </a:rPr>
              <a:t> – Донецька і </a:t>
            </a:r>
            <a:r>
              <a:rPr lang="uk-UA" sz="1200" b="0" dirty="0">
                <a:latin typeface="Bookman Old Style" pitchFamily="18" charset="0"/>
              </a:rPr>
              <a:t>Луганська </a:t>
            </a:r>
            <a:r>
              <a:rPr lang="uk-UA" sz="1200" b="0" dirty="0" smtClean="0">
                <a:latin typeface="Bookman Old Style" pitchFamily="18" charset="0"/>
              </a:rPr>
              <a:t>області (тільки території, що контролюються владою України). 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 smtClean="0">
              <a:latin typeface="Bookman Old Style" pitchFamily="18" charset="0"/>
            </a:endParaRP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uk-UA" sz="1200" b="0" dirty="0" smtClean="0">
                <a:latin typeface="Bookman Old Style" pitchFamily="18" charset="0"/>
              </a:rPr>
              <a:t>Всього було опитано 2044 респондентів, які проживають у </a:t>
            </a:r>
            <a:r>
              <a:rPr lang="uk-UA" sz="1200" b="0" dirty="0">
                <a:latin typeface="Bookman Old Style" pitchFamily="18" charset="0"/>
              </a:rPr>
              <a:t>всіх областях України та </a:t>
            </a:r>
            <a:r>
              <a:rPr lang="uk-UA" sz="1200" b="0" dirty="0" smtClean="0">
                <a:latin typeface="Bookman Old Style" pitchFamily="18" charset="0"/>
              </a:rPr>
              <a:t>в м</a:t>
            </a:r>
            <a:r>
              <a:rPr lang="uk-UA" sz="1200" b="0" dirty="0">
                <a:latin typeface="Bookman Old Style" pitchFamily="18" charset="0"/>
              </a:rPr>
              <a:t>. </a:t>
            </a:r>
            <a:r>
              <a:rPr lang="uk-UA" sz="1200" b="0" dirty="0" smtClean="0">
                <a:latin typeface="Bookman Old Style" pitchFamily="18" charset="0"/>
              </a:rPr>
              <a:t>Києві. Опитування не проводилося на території тимчасово окупованої АР Крим, а також на тимчасово окупованих територіях Донецької і Луганської областей.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 smtClean="0">
              <a:latin typeface="Bookman Old Style" pitchFamily="18" charset="0"/>
            </a:endParaRP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uk-UA" sz="1200" b="0" dirty="0" smtClean="0">
                <a:latin typeface="Bookman Old Style" pitchFamily="18" charset="0"/>
              </a:rPr>
              <a:t>Статистична похибка вибірки (з імовірністю 0.95 і за дизайн-ефекту 1.5) не перевищує:</a:t>
            </a:r>
          </a:p>
          <a:p>
            <a:pPr algn="just">
              <a:buClr>
                <a:schemeClr val="tx1"/>
              </a:buClr>
              <a:buFont typeface="Courier New" pitchFamily="49" charset="0"/>
              <a:buChar char="o"/>
            </a:pPr>
            <a:endParaRPr lang="uk-UA" sz="500" b="0" dirty="0" smtClean="0">
              <a:latin typeface="Bookman Old Style" pitchFamily="18" charset="0"/>
            </a:endParaRPr>
          </a:p>
          <a:p>
            <a:pPr marL="2154238" algn="just"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</a:pPr>
            <a:r>
              <a:rPr lang="uk-UA" sz="1200" b="0" dirty="0" smtClean="0">
                <a:latin typeface="Bookman Old Style" pitchFamily="18" charset="0"/>
              </a:rPr>
              <a:t>3.3% для показників, близьких до 50%,</a:t>
            </a:r>
          </a:p>
          <a:p>
            <a:pPr marL="2154238" algn="just"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</a:pPr>
            <a:r>
              <a:rPr lang="uk-UA" sz="1200" b="0" dirty="0" smtClean="0">
                <a:latin typeface="Bookman Old Style" pitchFamily="18" charset="0"/>
              </a:rPr>
              <a:t>2.8% для показників, близьких до 25 або 75%,</a:t>
            </a:r>
          </a:p>
          <a:p>
            <a:pPr marL="2154238" algn="just"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</a:pPr>
            <a:r>
              <a:rPr lang="uk-UA" sz="1200" b="0" dirty="0" smtClean="0">
                <a:latin typeface="Bookman Old Style" pitchFamily="18" charset="0"/>
              </a:rPr>
              <a:t>2.0% для показників, близьких до 12 або 88%,</a:t>
            </a:r>
          </a:p>
          <a:p>
            <a:pPr marL="2154238" algn="just"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</a:pPr>
            <a:r>
              <a:rPr lang="uk-UA" sz="1200" b="0" dirty="0" smtClean="0">
                <a:latin typeface="Bookman Old Style" pitchFamily="18" charset="0"/>
              </a:rPr>
              <a:t>1.4% для показників, близьких до 5 або 95%,</a:t>
            </a:r>
          </a:p>
          <a:p>
            <a:pPr marL="2154238" algn="just">
              <a:buClr>
                <a:schemeClr val="tx1"/>
              </a:buClr>
              <a:buFont typeface="Wingdings" pitchFamily="2" charset="2"/>
              <a:buChar char="§"/>
              <a:tabLst>
                <a:tab pos="2152650" algn="l"/>
              </a:tabLst>
            </a:pPr>
            <a:r>
              <a:rPr lang="uk-UA" sz="1200" b="0" dirty="0" smtClean="0">
                <a:latin typeface="Bookman Old Style" pitchFamily="18" charset="0"/>
              </a:rPr>
              <a:t>0.7% для показників, близьких до 1 або 99%.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/>
              <a:t>МЕТОДОЛОГІЯ ОПИТУВАННЯ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6326087" y="3046513"/>
            <a:ext cx="5029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МЕТОДОЛОГІЯ ОПИТУВАННЯ</a:t>
            </a:r>
            <a:endParaRPr lang="ru-RU" sz="1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123728" y="3733800"/>
            <a:ext cx="6931025" cy="3127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ЧАСТИНА </a:t>
            </a:r>
            <a:r>
              <a:rPr lang="en-US" dirty="0" smtClean="0"/>
              <a:t>I</a:t>
            </a:r>
            <a:r>
              <a:rPr lang="uk-UA" dirty="0" smtClean="0"/>
              <a:t>. </a:t>
            </a:r>
            <a:r>
              <a:rPr lang="ru-RU" dirty="0"/>
              <a:t>РЕЙТИНГИ ПАРТІЙ НА ВИБОРАХ ДО ВЕРХОВНОЇ РАДИ УКРАЇНИ</a:t>
            </a:r>
          </a:p>
        </p:txBody>
      </p:sp>
      <p:pic>
        <p:nvPicPr>
          <p:cNvPr id="6" name="Рисунок 5" descr="online-surveys.jpg"/>
          <p:cNvPicPr>
            <a:picLocks noChangeAspect="1"/>
          </p:cNvPicPr>
          <p:nvPr/>
        </p:nvPicPr>
        <p:blipFill>
          <a:blip r:embed="rId2" cstate="print">
            <a:grayscl/>
            <a:lum bright="75000"/>
          </a:blip>
          <a:stretch>
            <a:fillRect/>
          </a:stretch>
        </p:blipFill>
        <p:spPr>
          <a:xfrm>
            <a:off x="152400" y="381000"/>
            <a:ext cx="4470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165387409"/>
              </p:ext>
            </p:extLst>
          </p:nvPr>
        </p:nvGraphicFramePr>
        <p:xfrm>
          <a:off x="0" y="1828800"/>
          <a:ext cx="61722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РЕЙТИНГИ ПАРТІЙ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09600" y="1066800"/>
            <a:ext cx="7620000" cy="451104"/>
          </a:xfrm>
        </p:spPr>
        <p:txBody>
          <a:bodyPr>
            <a:noAutofit/>
          </a:bodyPr>
          <a:lstStyle/>
          <a:p>
            <a:r>
              <a:rPr lang="uk-UA" sz="1200" b="0" dirty="0" smtClean="0">
                <a:latin typeface="Bookman Old Style" pitchFamily="18" charset="0"/>
              </a:rPr>
              <a:t>Якби у найближчу неділю відбувалися вибори до Верховної Ради України, чи взяли б Ви участь у голосуванні? А яким був би Ваш вибір, якби у виборах брали участь такі партії?</a:t>
            </a:r>
            <a:endParaRPr lang="uk-UA" sz="1200" b="0" dirty="0">
              <a:latin typeface="Bookman Old Style" pitchFamily="18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2599944" y="1566672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усіх респондентів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5562600" y="1557528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тих,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хто визначився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404784" y="3750716"/>
            <a:ext cx="731520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617234" y="3458823"/>
            <a:ext cx="0" cy="228600"/>
          </a:xfrm>
          <a:prstGeom prst="straightConnector1">
            <a:avLst/>
          </a:prstGeom>
          <a:ln w="25400">
            <a:solidFill>
              <a:schemeClr val="tx2"/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43700" y="3219974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Прохідний бар’єр 5%</a:t>
            </a:r>
            <a:endParaRPr lang="ru-RU" sz="1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I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РЕЙТИНГИ ПАРТІЙ НА ВИБОРАХ ДО ВЕРХОВНОЇ РАДИ УКРАЇНИ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254873810"/>
              </p:ext>
            </p:extLst>
          </p:nvPr>
        </p:nvGraphicFramePr>
        <p:xfrm>
          <a:off x="2819400" y="1828800"/>
          <a:ext cx="61722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3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r>
              <a:rPr lang="uk-UA" dirty="0" smtClean="0"/>
              <a:t>РІВНЯННЯ ПОТОЧНИХ РЕЙТИНГІВ ПАРТІЙ З РЕЙТИНГАМИ НА ВИБОРАХ 2014 РОКУ І У БЕРЕЗНІ 2015 РОКУ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83638534"/>
              </p:ext>
            </p:extLst>
          </p:nvPr>
        </p:nvGraphicFramePr>
        <p:xfrm>
          <a:off x="683568" y="1988840"/>
          <a:ext cx="744048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I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РЕЙТИНГИ ПАРТІЙ НА ВИБОРАХ ДО ВЕРХОВНОЇ РАДИ УКРАЇНИ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641" y="1124744"/>
            <a:ext cx="8459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200" b="1" dirty="0" smtClean="0">
                <a:latin typeface="Bookman Old Style" pitchFamily="18" charset="0"/>
              </a:rPr>
              <a:t>Порівняно з останніми парламентськими виборами підтримка «Блоку П. Порошенка</a:t>
            </a:r>
            <a:r>
              <a:rPr lang="uk-UA" sz="1200" b="1" dirty="0">
                <a:latin typeface="Bookman Old Style" pitchFamily="18" charset="0"/>
              </a:rPr>
              <a:t>» і «Самопомочі» </a:t>
            </a:r>
            <a:r>
              <a:rPr lang="uk-UA" sz="1200" b="1" dirty="0" smtClean="0">
                <a:latin typeface="Bookman Old Style" pitchFamily="18" charset="0"/>
              </a:rPr>
              <a:t>спочатку зросла, але за останній час демонструє тенденцію до зниження. Постійно знижується підтримка «Народного фронту». Водночас стабільно і істотно зростає підтримка ВО «Батьківщина».</a:t>
            </a:r>
            <a:endParaRPr lang="ru-RU" sz="1200" b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6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123728" y="3733800"/>
            <a:ext cx="6931025" cy="3127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ЧАСТИНА І</a:t>
            </a:r>
            <a:r>
              <a:rPr lang="en-US" dirty="0" smtClean="0"/>
              <a:t>I</a:t>
            </a:r>
            <a:r>
              <a:rPr lang="uk-UA" dirty="0" smtClean="0"/>
              <a:t>. </a:t>
            </a:r>
            <a:r>
              <a:rPr lang="ru-RU" dirty="0"/>
              <a:t>РЕЙТИНГИ </a:t>
            </a:r>
            <a:r>
              <a:rPr lang="ru-RU" dirty="0" smtClean="0"/>
              <a:t>КАНДИДАТІВ НА ВИБОРАХ ПРЕЗИДЕНТА </a:t>
            </a:r>
            <a:r>
              <a:rPr lang="ru-RU" dirty="0"/>
              <a:t>УКРАЇНИ</a:t>
            </a:r>
          </a:p>
        </p:txBody>
      </p:sp>
      <p:pic>
        <p:nvPicPr>
          <p:cNvPr id="6" name="Рисунок 5" descr="online-surveys.jpg"/>
          <p:cNvPicPr>
            <a:picLocks noChangeAspect="1"/>
          </p:cNvPicPr>
          <p:nvPr/>
        </p:nvPicPr>
        <p:blipFill>
          <a:blip r:embed="rId2" cstate="print">
            <a:grayscl/>
            <a:lum bright="75000"/>
          </a:blip>
          <a:stretch>
            <a:fillRect/>
          </a:stretch>
        </p:blipFill>
        <p:spPr>
          <a:xfrm>
            <a:off x="152400" y="381000"/>
            <a:ext cx="44704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079331025"/>
              </p:ext>
            </p:extLst>
          </p:nvPr>
        </p:nvGraphicFramePr>
        <p:xfrm>
          <a:off x="2819400" y="1828800"/>
          <a:ext cx="61722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894160799"/>
              </p:ext>
            </p:extLst>
          </p:nvPr>
        </p:nvGraphicFramePr>
        <p:xfrm>
          <a:off x="0" y="1828800"/>
          <a:ext cx="6172200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660" y="166456"/>
            <a:ext cx="7620000" cy="685800"/>
          </a:xfrm>
        </p:spPr>
        <p:txBody>
          <a:bodyPr>
            <a:normAutofit/>
          </a:bodyPr>
          <a:lstStyle/>
          <a:p>
            <a:r>
              <a:rPr lang="uk-UA" dirty="0" smtClean="0"/>
              <a:t>РЕЙТИНГИ КАНДИДАТІВ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09600" y="1066800"/>
            <a:ext cx="7620000" cy="451104"/>
          </a:xfrm>
        </p:spPr>
        <p:txBody>
          <a:bodyPr>
            <a:noAutofit/>
          </a:bodyPr>
          <a:lstStyle/>
          <a:p>
            <a:r>
              <a:rPr lang="uk-UA" sz="1200" b="0" dirty="0" smtClean="0">
                <a:latin typeface="Bookman Old Style" pitchFamily="18" charset="0"/>
              </a:rPr>
              <a:t>Якби у найближчу неділю відбувалися вибори Президента України, чи взяли б Ви участь у голосуванні? А яким був би Ваш вибір, якби у виборах брали участь такі </a:t>
            </a:r>
            <a:r>
              <a:rPr lang="uk-UA" sz="1200" b="0" dirty="0" err="1" smtClean="0">
                <a:latin typeface="Bookman Old Style" pitchFamily="18" charset="0"/>
              </a:rPr>
              <a:t>кан</a:t>
            </a:r>
            <a:r>
              <a:rPr lang="ru-RU" sz="1200" b="0" dirty="0" err="1" smtClean="0">
                <a:latin typeface="Bookman Old Style" pitchFamily="18" charset="0"/>
              </a:rPr>
              <a:t>дидати</a:t>
            </a:r>
            <a:r>
              <a:rPr lang="uk-UA" sz="1200" b="0" dirty="0" smtClean="0">
                <a:latin typeface="Bookman Old Style" pitchFamily="18" charset="0"/>
              </a:rPr>
              <a:t>?</a:t>
            </a:r>
            <a:endParaRPr lang="uk-UA" sz="1200" b="0" dirty="0">
              <a:latin typeface="Bookman Old Style" pitchFamily="18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2599944" y="1566672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усіх респондентів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5562600" y="1557528"/>
            <a:ext cx="2362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% серед</a:t>
            </a: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 тих,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Courier New" pitchFamily="49" charset="0"/>
              </a:rPr>
              <a:t>хто визначився</a:t>
            </a:r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ІI.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РЕЙТИНГИ КАНДИДАТІВ НА ВИБОРАХ ПРЕЗИДЕНТА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35492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r>
              <a:rPr lang="uk-UA" dirty="0" smtClean="0"/>
              <a:t>РІВНЯННЯ ПОТОЧНИХ РЕЙТИНГІВ КАНДИДАТІВ З РЕЙТИНГАМИ У БЕРЕЗНІ 2015 РОКУ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91083609"/>
              </p:ext>
            </p:extLst>
          </p:nvPr>
        </p:nvGraphicFramePr>
        <p:xfrm>
          <a:off x="683568" y="1988840"/>
          <a:ext cx="744048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5400000">
            <a:off x="6326087" y="2938792"/>
            <a:ext cx="502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ЧАСТИНА </a:t>
            </a:r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I</a:t>
            </a:r>
            <a:r>
              <a:rPr lang="ru-RU" sz="1400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1400" dirty="0">
                <a:solidFill>
                  <a:schemeClr val="bg1"/>
                </a:solidFill>
                <a:latin typeface="Bookman Old Style" pitchFamily="18" charset="0"/>
              </a:rPr>
              <a:t>РЕЙТИНГИ ПАРТІЙ НА ВИБОРАХ ДО ВЕРХОВНОЇ РАДИ УКРАЇНИ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641" y="1124744"/>
            <a:ext cx="845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200" b="1" dirty="0" smtClean="0">
                <a:latin typeface="Bookman Old Style" pitchFamily="18" charset="0"/>
              </a:rPr>
              <a:t>Порівняно з березнем 2015 року простежується зниження підтримки П. Порошенка і збільшення – Ю. Тимошенко.</a:t>
            </a:r>
            <a:endParaRPr lang="ru-RU" sz="1200" b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latin typeface="Bookman Old Style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5302</TotalTime>
  <Words>865</Words>
  <Application>Microsoft Office PowerPoint</Application>
  <PresentationFormat>Экран (4:3)</PresentationFormat>
  <Paragraphs>97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СОЦІАЛЬНО-ПОЛІТИЧНА СИТУАЦІЯ В УКРАЇНІ</vt:lpstr>
      <vt:lpstr>ЗМІСТ</vt:lpstr>
      <vt:lpstr>МЕТОДОЛОГІЯ ОПИТУВАННЯ</vt:lpstr>
      <vt:lpstr>Презентация PowerPoint</vt:lpstr>
      <vt:lpstr>РЕЙТИНГИ ПАРТІЙ</vt:lpstr>
      <vt:lpstr>ПОРІВНЯННЯ ПОТОЧНИХ РЕЙТИНГІВ ПАРТІЙ З РЕЙТИНГАМИ НА ВИБОРАХ 2014 РОКУ І У БЕРЕЗНІ 2015 РОКУ</vt:lpstr>
      <vt:lpstr>Презентация PowerPoint</vt:lpstr>
      <vt:lpstr>РЕЙТИНГИ КАНДИДАТІВ</vt:lpstr>
      <vt:lpstr>ПОРІВНЯННЯ ПОТОЧНИХ РЕЙТИНГІВ КАНДИДАТІВ З РЕЙТИНГАМИ У БЕРЕЗНІ 2015 РОКУ</vt:lpstr>
      <vt:lpstr>РЕЙТИНГИ КАНДИДАТІВ – СПИСОК №2</vt:lpstr>
      <vt:lpstr>Презентация PowerPoint</vt:lpstr>
      <vt:lpstr>РЕЙТИНГИ ПАРТІЙ</vt:lpstr>
      <vt:lpstr>Презентация PowerPoint</vt:lpstr>
      <vt:lpstr>ОЦІНКА РОБОТИ П. ПОРОШЕНКА І А. ЯЦЕНЮКА</vt:lpstr>
      <vt:lpstr>Презентация PowerPoint</vt:lpstr>
      <vt:lpstr>ШЛЯХИ РОЗВ’ЯЗАННЯ КРИЗИ</vt:lpstr>
      <vt:lpstr>ДУМКИ СТОСНОВ ШЛЯХІВ РОЗВ’ЯЗАННЯ КРИЗИ</vt:lpstr>
      <vt:lpstr>ДОПУСТИМІ ПОСТУПКИ ЗА УМОВИ МИРНОГО ВРЕГУЛЮВАННЯ</vt:lpstr>
      <vt:lpstr>СЕПАРАТИСТСЬКІ НАСТРОЇ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grushetsky</dc:creator>
  <cp:lastModifiedBy>Антон Грушетский</cp:lastModifiedBy>
  <cp:revision>2561</cp:revision>
  <cp:lastPrinted>2015-07-17T09:21:33Z</cp:lastPrinted>
  <dcterms:created xsi:type="dcterms:W3CDTF">2014-06-27T07:43:36Z</dcterms:created>
  <dcterms:modified xsi:type="dcterms:W3CDTF">2015-07-20T07:40:24Z</dcterms:modified>
</cp:coreProperties>
</file>