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2.xml" ContentType="application/vnd.openxmlformats-officedocument.presentationml.notesSlide+xml"/>
  <Override PartName="/ppt/charts/chart11.xml" ContentType="application/vnd.openxmlformats-officedocument.drawingml.chart+xml"/>
  <Override PartName="/ppt/notesSlides/notesSlide3.xml" ContentType="application/vnd.openxmlformats-officedocument.presentationml.notesSlide+xml"/>
  <Override PartName="/ppt/charts/chart12.xml" ContentType="application/vnd.openxmlformats-officedocument.drawingml.chart+xml"/>
  <Override PartName="/ppt/notesSlides/notesSlide4.xml" ContentType="application/vnd.openxmlformats-officedocument.presentationml.notesSl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522" r:id="rId4"/>
    <p:sldId id="567" r:id="rId5"/>
    <p:sldId id="571" r:id="rId6"/>
    <p:sldId id="568" r:id="rId7"/>
    <p:sldId id="569" r:id="rId8"/>
    <p:sldId id="582" r:id="rId9"/>
    <p:sldId id="574" r:id="rId10"/>
    <p:sldId id="572" r:id="rId11"/>
    <p:sldId id="573" r:id="rId12"/>
    <p:sldId id="555" r:id="rId13"/>
    <p:sldId id="575" r:id="rId14"/>
    <p:sldId id="578" r:id="rId15"/>
    <p:sldId id="579" r:id="rId16"/>
    <p:sldId id="580" r:id="rId17"/>
    <p:sldId id="581" r:id="rId18"/>
    <p:sldId id="544" r:id="rId19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lina.Petrenko" initials="G" lastIdx="2" clrIdx="0">
    <p:extLst>
      <p:ext uri="{19B8F6BF-5375-455C-9EA6-DF929625EA0E}">
        <p15:presenceInfo xmlns="" xmlns:p15="http://schemas.microsoft.com/office/powerpoint/2012/main" userId="Galina.Petrenk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71" autoAdjust="0"/>
    <p:restoredTop sz="93120" autoAdjust="0"/>
  </p:normalViewPr>
  <p:slideViewPr>
    <p:cSldViewPr>
      <p:cViewPr varScale="1">
        <p:scale>
          <a:sx n="106" d="100"/>
          <a:sy n="106" d="100"/>
        </p:scale>
        <p:origin x="-174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2851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3324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5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 отримують інформацію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dLbl>
              <c:idx val="0"/>
              <c:layout>
                <c:manualLayout>
                  <c:x val="-8.0246911955078576E-2"/>
                  <c:y val="2.6611279723136247E-7"/>
                </c:manualLayout>
              </c:layout>
              <c:spPr/>
              <c:txPr>
                <a:bodyPr/>
                <a:lstStyle/>
                <a:p>
                  <a:pPr algn="ctr">
                    <a:defRPr lang="ru-RU" sz="1100" b="0" i="0" u="none" strike="noStrike" kern="1200" baseline="0">
                      <a:solidFill>
                        <a:schemeClr val="bg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B3A-47AD-B0B9-FFD9CB056AEF}"/>
                </c:ext>
              </c:extLst>
            </c:dLbl>
            <c:dLbl>
              <c:idx val="1"/>
              <c:layout>
                <c:manualLayout>
                  <c:x val="-0.12037036793261786"/>
                  <c:y val="0"/>
                </c:manualLayout>
              </c:layout>
              <c:spPr/>
              <c:txPr>
                <a:bodyPr/>
                <a:lstStyle/>
                <a:p>
                  <a:pPr algn="ctr">
                    <a:defRPr lang="ru-RU" sz="1100" b="0" i="0" u="none" strike="noStrike" kern="1200" baseline="0">
                      <a:solidFill>
                        <a:schemeClr val="bg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B3A-47AD-B0B9-FFD9CB056AEF}"/>
                </c:ext>
              </c:extLst>
            </c:dLbl>
            <c:dLbl>
              <c:idx val="2"/>
              <c:layout>
                <c:manualLayout>
                  <c:x val="-0.11702674660115628"/>
                  <c:y val="0"/>
                </c:manualLayout>
              </c:layout>
              <c:spPr/>
              <c:txPr>
                <a:bodyPr/>
                <a:lstStyle/>
                <a:p>
                  <a:pPr algn="ctr">
                    <a:defRPr lang="ru-RU" sz="1100" b="0" i="0" u="none" strike="noStrike" kern="1200" baseline="0">
                      <a:solidFill>
                        <a:schemeClr val="bg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B3A-47AD-B0B9-FFD9CB056AEF}"/>
                </c:ext>
              </c:extLst>
            </c:dLbl>
            <c:dLbl>
              <c:idx val="3"/>
              <c:layout>
                <c:manualLayout>
                  <c:x val="-9.6965018612386614E-2"/>
                  <c:y val="5.3222559446272494E-7"/>
                </c:manualLayout>
              </c:layout>
              <c:spPr/>
              <c:txPr>
                <a:bodyPr/>
                <a:lstStyle/>
                <a:p>
                  <a:pPr algn="ctr">
                    <a:defRPr lang="ru-RU" sz="1100" b="0" i="0" u="none" strike="noStrike" kern="1200" baseline="0">
                      <a:solidFill>
                        <a:schemeClr val="bg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B3A-47AD-B0B9-FFD9CB056AEF}"/>
                </c:ext>
              </c:extLst>
            </c:dLbl>
            <c:dLbl>
              <c:idx val="6"/>
              <c:layout>
                <c:manualLayout>
                  <c:x val="-1.0030863994384822E-2"/>
                  <c:y val="2.6611279723136247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B3A-47AD-B0B9-FFD9CB056AEF}"/>
                </c:ext>
              </c:extLst>
            </c:dLbl>
            <c:dLbl>
              <c:idx val="7"/>
              <c:layout>
                <c:manualLayout>
                  <c:x val="-3.3436213314616075E-3"/>
                  <c:y val="3.37989863763553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B3A-47AD-B0B9-FFD9CB056AEF}"/>
                </c:ext>
              </c:extLst>
            </c:dLbl>
            <c:dLbl>
              <c:idx val="8"/>
              <c:layout>
                <c:manualLayout>
                  <c:x val="-6.6872426629232149E-3"/>
                  <c:y val="-1.2391842772781964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0CC-46B0-9FB6-9574AF1D0033}"/>
                </c:ext>
              </c:extLst>
            </c:dLbl>
            <c:dLbl>
              <c:idx val="11"/>
              <c:numFmt formatCode="#,##0.0" sourceLinked="0"/>
              <c:spPr/>
              <c:txPr>
                <a:bodyPr/>
                <a:lstStyle/>
                <a:p>
                  <a:pPr algn="ctr">
                    <a:defRPr lang="ru-RU" sz="1100" b="0" i="0" u="none" strike="noStrike" kern="1200" baseline="0">
                      <a:solidFill>
                        <a:prstClr val="black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numFmt formatCode="#,##0.0" sourceLinked="0"/>
              <c:spPr/>
              <c:txPr>
                <a:bodyPr/>
                <a:lstStyle/>
                <a:p>
                  <a:pPr algn="ctr">
                    <a:defRPr lang="ru-RU" sz="1100" b="0" i="0" u="none" strike="noStrike" kern="1200" baseline="0">
                      <a:solidFill>
                        <a:prstClr val="black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100" b="0" i="0" u="none" strike="noStrike" kern="1200" baseline="0">
                    <a:solidFill>
                      <a:prstClr val="black"/>
                    </a:solidFill>
                    <a:latin typeface="Bookman Old Style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Українське телебачення (загальнонаціональні канали)</c:v>
                </c:pt>
                <c:pt idx="1">
                  <c:v>Українські Інтернет-ЗМІ</c:v>
                </c:pt>
                <c:pt idx="2">
                  <c:v>Соціальні мережі</c:v>
                </c:pt>
                <c:pt idx="3">
                  <c:v>Родичі, друзі, сусіди, колеги по роботі, знайомі</c:v>
                </c:pt>
                <c:pt idx="4">
                  <c:v>Українські газети (загальнонаціональні видання)</c:v>
                </c:pt>
                <c:pt idx="5">
                  <c:v>Українське радіо (загальнонаціональні станції)</c:v>
                </c:pt>
                <c:pt idx="6">
                  <c:v>Російське телебачення</c:v>
                </c:pt>
                <c:pt idx="7">
                  <c:v>Місцеве телебачення</c:v>
                </c:pt>
                <c:pt idx="8">
                  <c:v>Місцеві Інтернет-ЗМІ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74</c:v>
                </c:pt>
                <c:pt idx="1">
                  <c:v>27.5</c:v>
                </c:pt>
                <c:pt idx="2">
                  <c:v>23.5</c:v>
                </c:pt>
                <c:pt idx="3">
                  <c:v>10.6</c:v>
                </c:pt>
                <c:pt idx="4">
                  <c:v>6.7</c:v>
                </c:pt>
                <c:pt idx="5">
                  <c:v>4.5</c:v>
                </c:pt>
                <c:pt idx="6">
                  <c:v>4.3</c:v>
                </c:pt>
                <c:pt idx="7">
                  <c:v>4.3</c:v>
                </c:pt>
                <c:pt idx="8">
                  <c:v>4.0999999999999996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B3A-47AD-B0B9-FFD9CB056AE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% довіряють інформації 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>
              <c:idx val="4"/>
              <c:layout>
                <c:manualLayout>
                  <c:x val="-3.6343584209366508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B3A-47AD-B0B9-FFD9CB056AEF}"/>
                </c:ext>
              </c:extLst>
            </c:dLbl>
            <c:dLbl>
              <c:idx val="5"/>
              <c:layout>
                <c:manualLayout>
                  <c:x val="-1.6656499776082682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5B3A-47AD-B0B9-FFD9CB056AEF}"/>
                </c:ext>
              </c:extLst>
            </c:dLbl>
            <c:dLbl>
              <c:idx val="6"/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Українське телебачення (загальнонаціональні канали)</c:v>
                </c:pt>
                <c:pt idx="1">
                  <c:v>Українські Інтернет-ЗМІ</c:v>
                </c:pt>
                <c:pt idx="2">
                  <c:v>Соціальні мережі</c:v>
                </c:pt>
                <c:pt idx="3">
                  <c:v>Родичі, друзі, сусіди, колеги по роботі, знайомі</c:v>
                </c:pt>
                <c:pt idx="4">
                  <c:v>Українські газети (загальнонаціональні видання)</c:v>
                </c:pt>
                <c:pt idx="5">
                  <c:v>Українське радіо (загальнонаціональні станції)</c:v>
                </c:pt>
                <c:pt idx="6">
                  <c:v>Російське телебачення</c:v>
                </c:pt>
                <c:pt idx="7">
                  <c:v>Місцеве телебачення</c:v>
                </c:pt>
                <c:pt idx="8">
                  <c:v>Місцеві Інтернет-ЗМІ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40.6</c:v>
                </c:pt>
                <c:pt idx="1">
                  <c:v>13.9</c:v>
                </c:pt>
                <c:pt idx="2">
                  <c:v>12.4</c:v>
                </c:pt>
                <c:pt idx="3">
                  <c:v>6</c:v>
                </c:pt>
                <c:pt idx="4">
                  <c:v>3.8</c:v>
                </c:pt>
                <c:pt idx="5">
                  <c:v>2.6</c:v>
                </c:pt>
                <c:pt idx="6">
                  <c:v>1.4</c:v>
                </c:pt>
                <c:pt idx="7">
                  <c:v>1.7</c:v>
                </c:pt>
                <c:pt idx="8">
                  <c:v>1.9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5B3A-47AD-B0B9-FFD9CB056A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50"/>
        <c:axId val="90417408"/>
        <c:axId val="165421056"/>
      </c:barChart>
      <c:catAx>
        <c:axId val="90417408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one"/>
        <c:crossAx val="165421056"/>
        <c:crosses val="autoZero"/>
        <c:auto val="1"/>
        <c:lblAlgn val="ctr"/>
        <c:lblOffset val="100"/>
        <c:noMultiLvlLbl val="0"/>
      </c:catAx>
      <c:valAx>
        <c:axId val="165421056"/>
        <c:scaling>
          <c:orientation val="minMax"/>
          <c:max val="100"/>
          <c:min val="0"/>
        </c:scaling>
        <c:delete val="1"/>
        <c:axPos val="t"/>
        <c:numFmt formatCode="General" sourceLinked="1"/>
        <c:majorTickMark val="out"/>
        <c:minorTickMark val="none"/>
        <c:tickLblPos val="none"/>
        <c:crossAx val="904174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4418184876985014"/>
          <c:y val="0.3122439828570136"/>
          <c:w val="0.65247452989868859"/>
          <c:h val="0.2268079370802904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>
          <a:latin typeface="Bookman Old Style" pitchFamily="18" charset="0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 w="6350">
              <a:solidFill>
                <a:schemeClr val="bg1"/>
              </a:solidFill>
            </a:ln>
          </c:spPr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9D0-4344-B168-CDE24459DAD2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  <a:latin typeface="Bookman Old Style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0165648000293671"/>
                  <c:y val="-0.16361509447080705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  <a:latin typeface="Bookman Old Style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9D0-4344-B168-CDE24459DA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>
                        <a:lumMod val="50000"/>
                      </a:schemeClr>
                    </a:solidFill>
                    <a:latin typeface="Bookman Old Style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Так</c:v>
                </c:pt>
                <c:pt idx="1">
                  <c:v>Ні</c:v>
                </c:pt>
                <c:pt idx="2">
                  <c:v>Важко сказати / Відмова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15.441270661874739</c:v>
                </c:pt>
                <c:pt idx="1">
                  <c:v>65.362846678378162</c:v>
                </c:pt>
                <c:pt idx="2">
                  <c:v>19.195882659746836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9D0-4344-B168-CDE24459DA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Важко сказати / Відмова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400" b="1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Bookman Old Style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Лист1!$B$1:$O$1</c:f>
              <c:strCache>
                <c:ptCount val="14"/>
                <c:pt idx="0">
                  <c:v>Ряд 1</c:v>
                </c:pt>
                <c:pt idx="1">
                  <c:v>Ряд 2</c:v>
                </c:pt>
                <c:pt idx="2">
                  <c:v>Ряд 22</c:v>
                </c:pt>
                <c:pt idx="3">
                  <c:v>Ряд 3</c:v>
                </c:pt>
                <c:pt idx="4">
                  <c:v>Ряд 4</c:v>
                </c:pt>
                <c:pt idx="5">
                  <c:v>Ряд 42</c:v>
                </c:pt>
                <c:pt idx="6">
                  <c:v>Ряд 5</c:v>
                </c:pt>
                <c:pt idx="7">
                  <c:v>Ряд 6</c:v>
                </c:pt>
                <c:pt idx="8">
                  <c:v>Ряд 62</c:v>
                </c:pt>
                <c:pt idx="9">
                  <c:v>Ряд 7</c:v>
                </c:pt>
                <c:pt idx="10">
                  <c:v>Ряд 8</c:v>
                </c:pt>
                <c:pt idx="11">
                  <c:v>Ряд 82</c:v>
                </c:pt>
                <c:pt idx="12">
                  <c:v>Ряд 9</c:v>
                </c:pt>
                <c:pt idx="13">
                  <c:v>Ряд 10</c:v>
                </c:pt>
              </c:strCache>
            </c:strRef>
          </c:cat>
          <c:val>
            <c:numRef>
              <c:f>Лист1!$B$2:$O$2</c:f>
              <c:numCache>
                <c:formatCode>General</c:formatCode>
                <c:ptCount val="14"/>
                <c:pt idx="0">
                  <c:v>33.200000000000003</c:v>
                </c:pt>
                <c:pt idx="1">
                  <c:v>34.9</c:v>
                </c:pt>
                <c:pt idx="3">
                  <c:v>47</c:v>
                </c:pt>
                <c:pt idx="4">
                  <c:v>46.1</c:v>
                </c:pt>
                <c:pt idx="7">
                  <c:v>28.5</c:v>
                </c:pt>
                <c:pt idx="10">
                  <c:v>36.6</c:v>
                </c:pt>
                <c:pt idx="13">
                  <c:v>24.1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B42-4170-BDAA-A3F4E8ABE120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Вiйну першими почали український уряд i олiгархи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400" b="1" i="0" u="none" strike="noStrike" kern="1200" baseline="0">
                    <a:solidFill>
                      <a:prstClr val="white"/>
                    </a:solidFill>
                    <a:latin typeface="Bookman Old Style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Лист1!$B$1:$O$1</c:f>
              <c:strCache>
                <c:ptCount val="14"/>
                <c:pt idx="0">
                  <c:v>Ряд 1</c:v>
                </c:pt>
                <c:pt idx="1">
                  <c:v>Ряд 2</c:v>
                </c:pt>
                <c:pt idx="2">
                  <c:v>Ряд 22</c:v>
                </c:pt>
                <c:pt idx="3">
                  <c:v>Ряд 3</c:v>
                </c:pt>
                <c:pt idx="4">
                  <c:v>Ряд 4</c:v>
                </c:pt>
                <c:pt idx="5">
                  <c:v>Ряд 42</c:v>
                </c:pt>
                <c:pt idx="6">
                  <c:v>Ряд 5</c:v>
                </c:pt>
                <c:pt idx="7">
                  <c:v>Ряд 6</c:v>
                </c:pt>
                <c:pt idx="8">
                  <c:v>Ряд 62</c:v>
                </c:pt>
                <c:pt idx="9">
                  <c:v>Ряд 7</c:v>
                </c:pt>
                <c:pt idx="10">
                  <c:v>Ряд 8</c:v>
                </c:pt>
                <c:pt idx="11">
                  <c:v>Ряд 82</c:v>
                </c:pt>
                <c:pt idx="12">
                  <c:v>Ряд 9</c:v>
                </c:pt>
                <c:pt idx="13">
                  <c:v>Ряд 10</c:v>
                </c:pt>
              </c:strCache>
            </c:strRef>
          </c:cat>
          <c:val>
            <c:numRef>
              <c:f>Лист1!$B$3:$O$3</c:f>
              <c:numCache>
                <c:formatCode>General</c:formatCode>
                <c:ptCount val="14"/>
                <c:pt idx="0">
                  <c:v>15</c:v>
                </c:pt>
                <c:pt idx="1">
                  <c:v>16.600000000000001</c:v>
                </c:pt>
                <c:pt idx="3">
                  <c:v>9.6</c:v>
                </c:pt>
                <c:pt idx="4">
                  <c:v>15.5</c:v>
                </c:pt>
                <c:pt idx="7">
                  <c:v>32.799999999999997</c:v>
                </c:pt>
                <c:pt idx="10">
                  <c:v>19</c:v>
                </c:pt>
                <c:pt idx="13">
                  <c:v>51.9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B42-4170-BDAA-A3F4E8ABE120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Вiйну першою почали сепаратисти та Росiя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  <a:latin typeface="Bookman Old Style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Лист1!$B$1:$O$1</c:f>
              <c:strCache>
                <c:ptCount val="14"/>
                <c:pt idx="0">
                  <c:v>Ряд 1</c:v>
                </c:pt>
                <c:pt idx="1">
                  <c:v>Ряд 2</c:v>
                </c:pt>
                <c:pt idx="2">
                  <c:v>Ряд 22</c:v>
                </c:pt>
                <c:pt idx="3">
                  <c:v>Ряд 3</c:v>
                </c:pt>
                <c:pt idx="4">
                  <c:v>Ряд 4</c:v>
                </c:pt>
                <c:pt idx="5">
                  <c:v>Ряд 42</c:v>
                </c:pt>
                <c:pt idx="6">
                  <c:v>Ряд 5</c:v>
                </c:pt>
                <c:pt idx="7">
                  <c:v>Ряд 6</c:v>
                </c:pt>
                <c:pt idx="8">
                  <c:v>Ряд 62</c:v>
                </c:pt>
                <c:pt idx="9">
                  <c:v>Ряд 7</c:v>
                </c:pt>
                <c:pt idx="10">
                  <c:v>Ряд 8</c:v>
                </c:pt>
                <c:pt idx="11">
                  <c:v>Ряд 82</c:v>
                </c:pt>
                <c:pt idx="12">
                  <c:v>Ряд 9</c:v>
                </c:pt>
                <c:pt idx="13">
                  <c:v>Ряд 10</c:v>
                </c:pt>
              </c:strCache>
            </c:strRef>
          </c:cat>
          <c:val>
            <c:numRef>
              <c:f>Лист1!$B$4:$O$4</c:f>
              <c:numCache>
                <c:formatCode>General</c:formatCode>
                <c:ptCount val="14"/>
                <c:pt idx="0">
                  <c:v>51.8</c:v>
                </c:pt>
                <c:pt idx="1">
                  <c:v>48.5</c:v>
                </c:pt>
                <c:pt idx="3">
                  <c:v>43.3</c:v>
                </c:pt>
                <c:pt idx="4">
                  <c:v>38.4</c:v>
                </c:pt>
                <c:pt idx="7">
                  <c:v>38.700000000000003</c:v>
                </c:pt>
                <c:pt idx="10">
                  <c:v>44.4</c:v>
                </c:pt>
                <c:pt idx="13">
                  <c:v>24.1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B42-4170-BDAA-A3F4E8ABE1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100"/>
        <c:axId val="191883136"/>
        <c:axId val="191884672"/>
      </c:barChart>
      <c:catAx>
        <c:axId val="19188313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91884672"/>
        <c:crosses val="autoZero"/>
        <c:auto val="1"/>
        <c:lblAlgn val="ctr"/>
        <c:lblOffset val="100"/>
        <c:noMultiLvlLbl val="0"/>
      </c:catAx>
      <c:valAx>
        <c:axId val="19188467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918831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Важко сказати / Відмова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400" b="1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Bookman Old Style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Лист1!$B$1:$E$1</c:f>
              <c:strCache>
                <c:ptCount val="4"/>
                <c:pt idx="0">
                  <c:v>Захід</c:v>
                </c:pt>
                <c:pt idx="1">
                  <c:v>Центр</c:v>
                </c:pt>
                <c:pt idx="2">
                  <c:v>Південь</c:v>
                </c:pt>
                <c:pt idx="3">
                  <c:v>Схід</c:v>
                </c:pt>
              </c:strCache>
            </c:strRef>
          </c:cat>
          <c:val>
            <c:numRef>
              <c:f>Лист1!$B$2:$E$2</c:f>
              <c:numCache>
                <c:formatCode>General</c:formatCode>
                <c:ptCount val="4"/>
                <c:pt idx="0">
                  <c:v>25.9</c:v>
                </c:pt>
                <c:pt idx="1">
                  <c:v>25.3</c:v>
                </c:pt>
                <c:pt idx="2">
                  <c:v>46.8</c:v>
                </c:pt>
                <c:pt idx="3">
                  <c:v>54.7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2AE-4E09-A9C8-63E03E169FB8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Вiйну першими почали український уряд i олiгархи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400" b="1" i="0" u="none" strike="noStrike" kern="1200" baseline="0">
                    <a:solidFill>
                      <a:prstClr val="white"/>
                    </a:solidFill>
                    <a:latin typeface="Bookman Old Style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Лист1!$B$1:$E$1</c:f>
              <c:strCache>
                <c:ptCount val="4"/>
                <c:pt idx="0">
                  <c:v>Захід</c:v>
                </c:pt>
                <c:pt idx="1">
                  <c:v>Центр</c:v>
                </c:pt>
                <c:pt idx="2">
                  <c:v>Південь</c:v>
                </c:pt>
                <c:pt idx="3">
                  <c:v>Схід</c:v>
                </c:pt>
              </c:strCache>
            </c:strRef>
          </c:cat>
          <c:val>
            <c:numRef>
              <c:f>Лист1!$B$3:$E$3</c:f>
              <c:numCache>
                <c:formatCode>General</c:formatCode>
                <c:ptCount val="4"/>
                <c:pt idx="0">
                  <c:v>12.5</c:v>
                </c:pt>
                <c:pt idx="1">
                  <c:v>9.6999999999999993</c:v>
                </c:pt>
                <c:pt idx="2">
                  <c:v>22.8</c:v>
                </c:pt>
                <c:pt idx="3">
                  <c:v>30.8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2AE-4E09-A9C8-63E03E169FB8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Вiйну першою почали сепаратисти та Росiя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  <a:latin typeface="Bookman Old Style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Лист1!$B$1:$E$1</c:f>
              <c:strCache>
                <c:ptCount val="4"/>
                <c:pt idx="0">
                  <c:v>Захід</c:v>
                </c:pt>
                <c:pt idx="1">
                  <c:v>Центр</c:v>
                </c:pt>
                <c:pt idx="2">
                  <c:v>Південь</c:v>
                </c:pt>
                <c:pt idx="3">
                  <c:v>Схід</c:v>
                </c:pt>
              </c:strCache>
            </c:strRef>
          </c:cat>
          <c:val>
            <c:numRef>
              <c:f>Лист1!$B$4:$E$4</c:f>
              <c:numCache>
                <c:formatCode>General</c:formatCode>
                <c:ptCount val="4"/>
                <c:pt idx="0">
                  <c:v>61.7</c:v>
                </c:pt>
                <c:pt idx="1">
                  <c:v>64.900000000000006</c:v>
                </c:pt>
                <c:pt idx="2">
                  <c:v>30.4</c:v>
                </c:pt>
                <c:pt idx="3">
                  <c:v>14.5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2AE-4E09-A9C8-63E03E169F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92494592"/>
        <c:axId val="192504576"/>
      </c:barChart>
      <c:catAx>
        <c:axId val="1924945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>
                <a:latin typeface="Bookman Old Style" pitchFamily="18" charset="0"/>
              </a:defRPr>
            </a:pPr>
            <a:endParaRPr lang="ru-RU"/>
          </a:p>
        </c:txPr>
        <c:crossAx val="192504576"/>
        <c:crosses val="autoZero"/>
        <c:auto val="1"/>
        <c:lblAlgn val="ctr"/>
        <c:lblOffset val="100"/>
        <c:noMultiLvlLbl val="0"/>
      </c:catAx>
      <c:valAx>
        <c:axId val="19250457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924945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Важко сказати / Відмова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400" b="1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Bookman Old Style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11"/>
                <c:pt idx="0">
                  <c:v>Ряд 1</c:v>
                </c:pt>
                <c:pt idx="1">
                  <c:v>Ряд 2</c:v>
                </c:pt>
                <c:pt idx="2">
                  <c:v>Ряд 22</c:v>
                </c:pt>
                <c:pt idx="3">
                  <c:v>Ряд 3</c:v>
                </c:pt>
                <c:pt idx="4">
                  <c:v>Ряд 4</c:v>
                </c:pt>
                <c:pt idx="5">
                  <c:v>Ряд 42</c:v>
                </c:pt>
                <c:pt idx="6">
                  <c:v>Ряд 5</c:v>
                </c:pt>
                <c:pt idx="7">
                  <c:v>Ряд 6</c:v>
                </c:pt>
                <c:pt idx="8">
                  <c:v>Ряд 62</c:v>
                </c:pt>
                <c:pt idx="9">
                  <c:v>Ряд 7</c:v>
                </c:pt>
                <c:pt idx="10">
                  <c:v>Ряд 8</c:v>
                </c:pt>
              </c:strCache>
            </c:strRef>
          </c:cat>
          <c:val>
            <c:numRef>
              <c:f>Лист1!$B$2:$L$2</c:f>
              <c:numCache>
                <c:formatCode>General</c:formatCode>
                <c:ptCount val="11"/>
                <c:pt idx="0">
                  <c:v>37.700000000000003</c:v>
                </c:pt>
                <c:pt idx="1">
                  <c:v>31.5</c:v>
                </c:pt>
                <c:pt idx="3">
                  <c:v>19.7</c:v>
                </c:pt>
                <c:pt idx="4">
                  <c:v>18.399999999999999</c:v>
                </c:pt>
                <c:pt idx="6">
                  <c:v>17.8</c:v>
                </c:pt>
                <c:pt idx="7">
                  <c:v>17.5</c:v>
                </c:pt>
                <c:pt idx="9">
                  <c:v>24</c:v>
                </c:pt>
                <c:pt idx="10">
                  <c:v>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15E-48C0-BE2C-9DD18C67F7CC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Вiйну першими почали український уряд i олiгархи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400" b="1" i="0" u="none" strike="noStrike" kern="1200" baseline="0">
                    <a:solidFill>
                      <a:prstClr val="white"/>
                    </a:solidFill>
                    <a:latin typeface="Bookman Old Style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11"/>
                <c:pt idx="0">
                  <c:v>Ряд 1</c:v>
                </c:pt>
                <c:pt idx="1">
                  <c:v>Ряд 2</c:v>
                </c:pt>
                <c:pt idx="2">
                  <c:v>Ряд 22</c:v>
                </c:pt>
                <c:pt idx="3">
                  <c:v>Ряд 3</c:v>
                </c:pt>
                <c:pt idx="4">
                  <c:v>Ряд 4</c:v>
                </c:pt>
                <c:pt idx="5">
                  <c:v>Ряд 42</c:v>
                </c:pt>
                <c:pt idx="6">
                  <c:v>Ряд 5</c:v>
                </c:pt>
                <c:pt idx="7">
                  <c:v>Ряд 6</c:v>
                </c:pt>
                <c:pt idx="8">
                  <c:v>Ряд 62</c:v>
                </c:pt>
                <c:pt idx="9">
                  <c:v>Ряд 7</c:v>
                </c:pt>
                <c:pt idx="10">
                  <c:v>Ряд 8</c:v>
                </c:pt>
              </c:strCache>
            </c:strRef>
          </c:cat>
          <c:val>
            <c:numRef>
              <c:f>Лист1!$B$3:$L$3</c:f>
              <c:numCache>
                <c:formatCode>General</c:formatCode>
                <c:ptCount val="11"/>
                <c:pt idx="0">
                  <c:v>29.6</c:v>
                </c:pt>
                <c:pt idx="1">
                  <c:v>30.1</c:v>
                </c:pt>
                <c:pt idx="3">
                  <c:v>43.7</c:v>
                </c:pt>
                <c:pt idx="4">
                  <c:v>49.5</c:v>
                </c:pt>
                <c:pt idx="6">
                  <c:v>53</c:v>
                </c:pt>
                <c:pt idx="7">
                  <c:v>55.5</c:v>
                </c:pt>
                <c:pt idx="9">
                  <c:v>45.8</c:v>
                </c:pt>
                <c:pt idx="10">
                  <c:v>49.1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15E-48C0-BE2C-9DD18C67F7CC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Вiйну першою почали сепаратисти та Росiя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  <a:latin typeface="Bookman Old Style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11"/>
                <c:pt idx="0">
                  <c:v>Ряд 1</c:v>
                </c:pt>
                <c:pt idx="1">
                  <c:v>Ряд 2</c:v>
                </c:pt>
                <c:pt idx="2">
                  <c:v>Ряд 22</c:v>
                </c:pt>
                <c:pt idx="3">
                  <c:v>Ряд 3</c:v>
                </c:pt>
                <c:pt idx="4">
                  <c:v>Ряд 4</c:v>
                </c:pt>
                <c:pt idx="5">
                  <c:v>Ряд 42</c:v>
                </c:pt>
                <c:pt idx="6">
                  <c:v>Ряд 5</c:v>
                </c:pt>
                <c:pt idx="7">
                  <c:v>Ряд 6</c:v>
                </c:pt>
                <c:pt idx="8">
                  <c:v>Ряд 62</c:v>
                </c:pt>
                <c:pt idx="9">
                  <c:v>Ряд 7</c:v>
                </c:pt>
                <c:pt idx="10">
                  <c:v>Ряд 8</c:v>
                </c:pt>
              </c:strCache>
            </c:strRef>
          </c:cat>
          <c:val>
            <c:numRef>
              <c:f>Лист1!$B$4:$L$4</c:f>
              <c:numCache>
                <c:formatCode>General</c:formatCode>
                <c:ptCount val="11"/>
                <c:pt idx="0">
                  <c:v>32.799999999999997</c:v>
                </c:pt>
                <c:pt idx="1">
                  <c:v>38.5</c:v>
                </c:pt>
                <c:pt idx="3">
                  <c:v>36.6</c:v>
                </c:pt>
                <c:pt idx="4">
                  <c:v>32.1</c:v>
                </c:pt>
                <c:pt idx="6">
                  <c:v>29.2</c:v>
                </c:pt>
                <c:pt idx="7">
                  <c:v>27</c:v>
                </c:pt>
                <c:pt idx="9">
                  <c:v>30.2</c:v>
                </c:pt>
                <c:pt idx="10">
                  <c:v>28.9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15E-48C0-BE2C-9DD18C67F7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100"/>
        <c:axId val="193620224"/>
        <c:axId val="193626112"/>
      </c:barChart>
      <c:catAx>
        <c:axId val="19362022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93626112"/>
        <c:crosses val="autoZero"/>
        <c:auto val="1"/>
        <c:lblAlgn val="ctr"/>
        <c:lblOffset val="100"/>
        <c:noMultiLvlLbl val="0"/>
      </c:catAx>
      <c:valAx>
        <c:axId val="19362611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936202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 w="6350">
              <a:solidFill>
                <a:schemeClr val="bg1"/>
              </a:solidFill>
            </a:ln>
          </c:spPr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79A-4A01-BB22-D84FF33EAA87}"/>
              </c:ext>
            </c:extLst>
          </c:dPt>
          <c:dLbls>
            <c:dLbl>
              <c:idx val="0"/>
              <c:layout>
                <c:manualLayout>
                  <c:x val="-0.1582983682983683"/>
                  <c:y val="-0.239624202603813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79A-4A01-BB22-D84FF33EAA87}"/>
                </c:ext>
              </c:extLst>
            </c:dLbl>
            <c:dLbl>
              <c:idx val="1"/>
              <c:layout>
                <c:manualLayout>
                  <c:x val="0.15213295890461245"/>
                  <c:y val="-9.1908362448071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79A-4A01-BB22-D84FF33EAA87}"/>
                </c:ext>
              </c:extLst>
            </c:dLbl>
            <c:dLbl>
              <c:idx val="2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>
                          <a:lumMod val="50000"/>
                        </a:schemeClr>
                      </a:solidFill>
                      <a:latin typeface="Bookman Old Style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Bookman Old Style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Так</c:v>
                </c:pt>
                <c:pt idx="1">
                  <c:v>Ні</c:v>
                </c:pt>
                <c:pt idx="2">
                  <c:v>Важко сказати / Відмова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 formatCode="0.0">
                  <c:v>56.1</c:v>
                </c:pt>
                <c:pt idx="1">
                  <c:v>13.4</c:v>
                </c:pt>
                <c:pt idx="2">
                  <c:v>30.5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79A-4A01-BB22-D84FF33EAA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 w="6350">
              <a:solidFill>
                <a:schemeClr val="bg1"/>
              </a:solidFill>
            </a:ln>
          </c:spPr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92B-4E25-BF20-46379B6BE346}"/>
              </c:ext>
            </c:extLst>
          </c:dPt>
          <c:dLbls>
            <c:dLbl>
              <c:idx val="0"/>
              <c:layout>
                <c:manualLayout>
                  <c:x val="-0.20083916083916084"/>
                  <c:y val="-1.3312127374806627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  <a:latin typeface="Bookman Old Style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92B-4E25-BF20-46379B6BE346}"/>
                </c:ext>
              </c:extLst>
            </c:dLbl>
            <c:dLbl>
              <c:idx val="1"/>
              <c:layout>
                <c:manualLayout>
                  <c:x val="0.10138024704953839"/>
                  <c:y val="-0.12829500617058628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  <a:latin typeface="Bookman Old Style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92B-4E25-BF20-46379B6BE3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>
                        <a:lumMod val="50000"/>
                      </a:schemeClr>
                    </a:solidFill>
                    <a:latin typeface="Bookman Old Style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Так</c:v>
                </c:pt>
                <c:pt idx="1">
                  <c:v>Ні</c:v>
                </c:pt>
                <c:pt idx="2">
                  <c:v>Важко сказати / Відмова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35.1</c:v>
                </c:pt>
                <c:pt idx="1">
                  <c:v>42.5</c:v>
                </c:pt>
                <c:pt idx="2" formatCode="General">
                  <c:v>22.4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92B-4E25-BF20-46379B6BE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Лют.19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dLbl>
              <c:idx val="0"/>
              <c:layout>
                <c:manualLayout>
                  <c:x val="-0.10365226127530983"/>
                  <c:y val="5.3222559446272494E-7"/>
                </c:manualLayout>
              </c:layout>
              <c:spPr/>
              <c:txPr>
                <a:bodyPr/>
                <a:lstStyle/>
                <a:p>
                  <a:pPr algn="ctr">
                    <a:defRPr lang="ru-RU" sz="1400" b="1" i="0" u="none" strike="noStrike" kern="1200" baseline="0">
                      <a:solidFill>
                        <a:schemeClr val="bg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B3A-47AD-B0B9-FFD9CB056AEF}"/>
                </c:ext>
              </c:extLst>
            </c:dLbl>
            <c:dLbl>
              <c:idx val="1"/>
              <c:layout>
                <c:manualLayout>
                  <c:x val="-0.12037036793261786"/>
                  <c:y val="0"/>
                </c:manualLayout>
              </c:layout>
              <c:spPr/>
              <c:txPr>
                <a:bodyPr/>
                <a:lstStyle/>
                <a:p>
                  <a:pPr algn="ctr">
                    <a:defRPr lang="ru-RU" sz="1100" b="0" i="0" u="none" strike="noStrike" kern="1200" baseline="0">
                      <a:solidFill>
                        <a:schemeClr val="bg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B3A-47AD-B0B9-FFD9CB056AEF}"/>
                </c:ext>
              </c:extLst>
            </c:dLbl>
            <c:dLbl>
              <c:idx val="2"/>
              <c:layout>
                <c:manualLayout>
                  <c:x val="-0.11702674660115628"/>
                  <c:y val="0"/>
                </c:manualLayout>
              </c:layout>
              <c:spPr/>
              <c:txPr>
                <a:bodyPr/>
                <a:lstStyle/>
                <a:p>
                  <a:pPr algn="ctr">
                    <a:defRPr lang="ru-RU" sz="1100" b="0" i="0" u="none" strike="noStrike" kern="1200" baseline="0">
                      <a:solidFill>
                        <a:schemeClr val="bg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B3A-47AD-B0B9-FFD9CB056AEF}"/>
                </c:ext>
              </c:extLst>
            </c:dLbl>
            <c:dLbl>
              <c:idx val="3"/>
              <c:layout>
                <c:manualLayout>
                  <c:x val="-0.10699588260677144"/>
                  <c:y val="7.9833839169408736E-7"/>
                </c:manualLayout>
              </c:layout>
              <c:spPr/>
              <c:txPr>
                <a:bodyPr/>
                <a:lstStyle/>
                <a:p>
                  <a:pPr algn="ctr">
                    <a:defRPr lang="ru-RU" sz="1100" b="0" i="0" u="none" strike="noStrike" kern="1200" baseline="0">
                      <a:solidFill>
                        <a:schemeClr val="bg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B3A-47AD-B0B9-FFD9CB056AEF}"/>
                </c:ext>
              </c:extLst>
            </c:dLbl>
            <c:dLbl>
              <c:idx val="4"/>
              <c:layout>
                <c:manualLayout>
                  <c:x val="-7.7030980099660973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ru-RU" sz="1100" b="0" i="0" u="none" strike="noStrike" kern="1200" baseline="0">
                      <a:solidFill>
                        <a:schemeClr val="bg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338-427A-9022-9F35D2866EA3}"/>
                </c:ext>
              </c:extLst>
            </c:dLbl>
            <c:dLbl>
              <c:idx val="6"/>
              <c:layout>
                <c:manualLayout>
                  <c:x val="-1.0030863994384822E-2"/>
                  <c:y val="2.6611279723136247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B3A-47AD-B0B9-FFD9CB056AEF}"/>
                </c:ext>
              </c:extLst>
            </c:dLbl>
            <c:dLbl>
              <c:idx val="7"/>
              <c:layout>
                <c:manualLayout>
                  <c:x val="-3.3436213314616075E-3"/>
                  <c:y val="3.37989863763553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B3A-47AD-B0B9-FFD9CB056AEF}"/>
                </c:ext>
              </c:extLst>
            </c:dLbl>
            <c:dLbl>
              <c:idx val="8"/>
              <c:layout>
                <c:manualLayout>
                  <c:x val="-6.6872426629232149E-3"/>
                  <c:y val="-1.2391842772781964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338-427A-9022-9F35D2866EA3}"/>
                </c:ext>
              </c:extLst>
            </c:dLbl>
            <c:dLbl>
              <c:idx val="11"/>
              <c:numFmt formatCode="#,##0.0" sourceLinked="0"/>
              <c:spPr/>
              <c:txPr>
                <a:bodyPr/>
                <a:lstStyle/>
                <a:p>
                  <a:pPr algn="ctr">
                    <a:defRPr lang="ru-RU" sz="1100" b="0" i="0" u="none" strike="noStrike" kern="1200" baseline="0">
                      <a:solidFill>
                        <a:prstClr val="black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numFmt formatCode="#,##0.0" sourceLinked="0"/>
              <c:spPr/>
              <c:txPr>
                <a:bodyPr/>
                <a:lstStyle/>
                <a:p>
                  <a:pPr algn="ctr">
                    <a:defRPr lang="ru-RU" sz="1100" b="0" i="0" u="none" strike="noStrike" kern="1200" baseline="0">
                      <a:solidFill>
                        <a:prstClr val="black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100" b="0" i="0" u="none" strike="noStrike" kern="1200" baseline="0">
                    <a:solidFill>
                      <a:prstClr val="black"/>
                    </a:solidFill>
                    <a:latin typeface="Bookman Old Style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Українське телебачення (загальнонаціональні канали)</c:v>
                </c:pt>
                <c:pt idx="1">
                  <c:v>Українські Інтернет-ЗМІ</c:v>
                </c:pt>
                <c:pt idx="2">
                  <c:v>Соціальні мережі</c:v>
                </c:pt>
                <c:pt idx="3">
                  <c:v>Родичі, друзі, сусіди, колеги по роботі, знайомі</c:v>
                </c:pt>
                <c:pt idx="4">
                  <c:v>Українські газети (загальнонаціональні видання)</c:v>
                </c:pt>
                <c:pt idx="5">
                  <c:v>Українське радіо (загальнонаціональні станції)</c:v>
                </c:pt>
                <c:pt idx="6">
                  <c:v>Російське телебачення</c:v>
                </c:pt>
                <c:pt idx="7">
                  <c:v>Місцеве телебачення</c:v>
                </c:pt>
                <c:pt idx="8">
                  <c:v>Місцеві Інтернет-ЗМІ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74</c:v>
                </c:pt>
                <c:pt idx="1">
                  <c:v>27.5</c:v>
                </c:pt>
                <c:pt idx="2">
                  <c:v>23.5</c:v>
                </c:pt>
                <c:pt idx="3">
                  <c:v>10.6</c:v>
                </c:pt>
                <c:pt idx="4">
                  <c:v>6.7</c:v>
                </c:pt>
                <c:pt idx="5">
                  <c:v>4.5</c:v>
                </c:pt>
                <c:pt idx="6">
                  <c:v>4.3</c:v>
                </c:pt>
                <c:pt idx="7">
                  <c:v>4.3</c:v>
                </c:pt>
                <c:pt idx="8">
                  <c:v>4.0999999999999996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B3A-47AD-B0B9-FFD9CB056AE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Лют.18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8.9841525512752235E-2"/>
                  <c:y val="5.3222559446272494E-7"/>
                </c:manualLayout>
              </c:layout>
              <c:spPr/>
              <c:txPr>
                <a:bodyPr/>
                <a:lstStyle/>
                <a:p>
                  <a:pPr>
                    <a:defRPr sz="1100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B3A-47AD-B0B9-FFD9CB056AEF}"/>
                </c:ext>
              </c:extLst>
            </c:dLbl>
            <c:dLbl>
              <c:idx val="5"/>
              <c:layout>
                <c:manualLayout>
                  <c:x val="-1.6656499776082682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5B3A-47AD-B0B9-FFD9CB056AEF}"/>
                </c:ext>
              </c:extLst>
            </c:dLbl>
            <c:dLbl>
              <c:idx val="6"/>
              <c:layout>
                <c:manualLayout>
                  <c:x val="-9.5638101170609727E-3"/>
                  <c:y val="3.3798986376355348E-3"/>
                </c:manualLayout>
              </c:layout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338-427A-9022-9F35D2866EA3}"/>
                </c:ext>
              </c:extLst>
            </c:dLbl>
            <c:dLbl>
              <c:idx val="7"/>
              <c:layout>
                <c:manualLayout>
                  <c:x val="-1.9594674111445796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338-427A-9022-9F35D2866EA3}"/>
                </c:ext>
              </c:extLst>
            </c:dLbl>
            <c:dLbl>
              <c:idx val="8"/>
              <c:layout>
                <c:manualLayout>
                  <c:x val="-1.759455668978329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338-427A-9022-9F35D2866E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Українське телебачення (загальнонаціональні канали)</c:v>
                </c:pt>
                <c:pt idx="1">
                  <c:v>Українські Інтернет-ЗМІ</c:v>
                </c:pt>
                <c:pt idx="2">
                  <c:v>Соціальні мережі</c:v>
                </c:pt>
                <c:pt idx="3">
                  <c:v>Родичі, друзі, сусіди, колеги по роботі, знайомі</c:v>
                </c:pt>
                <c:pt idx="4">
                  <c:v>Українські газети (загальнонаціональні видання)</c:v>
                </c:pt>
                <c:pt idx="5">
                  <c:v>Українське радіо (загальнонаціональні станції)</c:v>
                </c:pt>
                <c:pt idx="6">
                  <c:v>Російське телебачення</c:v>
                </c:pt>
                <c:pt idx="7">
                  <c:v>Місцеве телебачення</c:v>
                </c:pt>
                <c:pt idx="8">
                  <c:v>Місцеві Інтернет-ЗМІ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85.7</c:v>
                </c:pt>
                <c:pt idx="1">
                  <c:v>27.1</c:v>
                </c:pt>
                <c:pt idx="2">
                  <c:v>23.5</c:v>
                </c:pt>
                <c:pt idx="3">
                  <c:v>17.899999999999999</c:v>
                </c:pt>
                <c:pt idx="4">
                  <c:v>8.1</c:v>
                </c:pt>
                <c:pt idx="5">
                  <c:v>4.2</c:v>
                </c:pt>
                <c:pt idx="6">
                  <c:v>4.7</c:v>
                </c:pt>
                <c:pt idx="7">
                  <c:v>6.4</c:v>
                </c:pt>
                <c:pt idx="8">
                  <c:v>2.5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5B3A-47AD-B0B9-FFD9CB056A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axId val="171682816"/>
        <c:axId val="171700992"/>
      </c:barChart>
      <c:catAx>
        <c:axId val="171682816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one"/>
        <c:crossAx val="171700992"/>
        <c:crosses val="autoZero"/>
        <c:auto val="1"/>
        <c:lblAlgn val="ctr"/>
        <c:lblOffset val="100"/>
        <c:noMultiLvlLbl val="0"/>
      </c:catAx>
      <c:valAx>
        <c:axId val="171700992"/>
        <c:scaling>
          <c:orientation val="minMax"/>
          <c:max val="100"/>
          <c:min val="0"/>
        </c:scaling>
        <c:delete val="1"/>
        <c:axPos val="t"/>
        <c:numFmt formatCode="General" sourceLinked="1"/>
        <c:majorTickMark val="out"/>
        <c:minorTickMark val="none"/>
        <c:tickLblPos val="none"/>
        <c:crossAx val="1716828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3142464333170014"/>
          <c:y val="0.32914214548120513"/>
          <c:w val="0.28467618343791146"/>
          <c:h val="0.32481728030060103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>
          <a:latin typeface="Bookman Old Style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Лют.19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dLbl>
              <c:idx val="7"/>
              <c:layout>
                <c:manualLayout>
                  <c:x val="-7.3033071718766621E-2"/>
                  <c:y val="2.6611279723136247E-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ru-RU" sz="1200" b="0" i="0" u="none" strike="noStrike" kern="1200" baseline="0">
                      <a:solidFill>
                        <a:schemeClr val="tx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CA8-498F-AD24-266DE79D4973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ru-RU" sz="1200" b="0" i="0" u="none" strike="noStrike" kern="1200" baseline="0">
                      <a:solidFill>
                        <a:schemeClr val="tx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numFmt formatCode="#,##0.0" sourceLinked="0"/>
              <c:spPr/>
              <c:txPr>
                <a:bodyPr/>
                <a:lstStyle/>
                <a:p>
                  <a:pPr algn="ctr">
                    <a:defRPr lang="ru-RU" sz="1200" b="0" i="0" u="none" strike="noStrike" kern="1200" baseline="0">
                      <a:solidFill>
                        <a:schemeClr val="bg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numFmt formatCode="#,##0.0" sourceLinked="0"/>
              <c:spPr/>
              <c:txPr>
                <a:bodyPr/>
                <a:lstStyle/>
                <a:p>
                  <a:pPr algn="ctr">
                    <a:defRPr lang="ru-RU" sz="1200" b="0" i="0" u="none" strike="noStrike" kern="1200" baseline="0">
                      <a:solidFill>
                        <a:schemeClr val="bg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200" b="0" i="0" u="none" strike="noStrike" kern="1200" baseline="0">
                    <a:solidFill>
                      <a:schemeClr val="bg1"/>
                    </a:solidFill>
                    <a:latin typeface="Bookman Old Style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1+1</c:v>
                </c:pt>
                <c:pt idx="1">
                  <c:v>Україна</c:v>
                </c:pt>
                <c:pt idx="2">
                  <c:v>Інтер</c:v>
                </c:pt>
                <c:pt idx="3">
                  <c:v>ICTV</c:v>
                </c:pt>
                <c:pt idx="4">
                  <c:v>СТБ</c:v>
                </c:pt>
                <c:pt idx="5">
                  <c:v>112 Україна</c:v>
                </c:pt>
                <c:pt idx="6">
                  <c:v>Новий канал</c:v>
                </c:pt>
                <c:pt idx="7">
                  <c:v>NewsOne</c:v>
                </c:pt>
                <c:pt idx="8">
                  <c:v>5 канал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49.8</c:v>
                </c:pt>
                <c:pt idx="1">
                  <c:v>43</c:v>
                </c:pt>
                <c:pt idx="2">
                  <c:v>34.4</c:v>
                </c:pt>
                <c:pt idx="3">
                  <c:v>32.5</c:v>
                </c:pt>
                <c:pt idx="4">
                  <c:v>31.4</c:v>
                </c:pt>
                <c:pt idx="5">
                  <c:v>16.100000000000001</c:v>
                </c:pt>
                <c:pt idx="6">
                  <c:v>15.4</c:v>
                </c:pt>
                <c:pt idx="7">
                  <c:v>6.3</c:v>
                </c:pt>
                <c:pt idx="8" formatCode="0.0">
                  <c:v>5.3692717381763657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A9D-4FFD-BA98-1B9F0044DFB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Лют.18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dLbl>
              <c:idx val="7"/>
              <c:layout>
                <c:manualLayout>
                  <c:x val="-8.4033102265629198E-2"/>
                  <c:y val="2.6611279723136247E-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20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A9D-4FFD-BA98-1B9F0044DFBA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20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1+1</c:v>
                </c:pt>
                <c:pt idx="1">
                  <c:v>Україна</c:v>
                </c:pt>
                <c:pt idx="2">
                  <c:v>Інтер</c:v>
                </c:pt>
                <c:pt idx="3">
                  <c:v>ICTV</c:v>
                </c:pt>
                <c:pt idx="4">
                  <c:v>СТБ</c:v>
                </c:pt>
                <c:pt idx="5">
                  <c:v>112 Україна</c:v>
                </c:pt>
                <c:pt idx="6">
                  <c:v>Новий канал</c:v>
                </c:pt>
                <c:pt idx="7">
                  <c:v>NewsOne</c:v>
                </c:pt>
                <c:pt idx="8">
                  <c:v>5 канал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60.9</c:v>
                </c:pt>
                <c:pt idx="1">
                  <c:v>43.7</c:v>
                </c:pt>
                <c:pt idx="2">
                  <c:v>47.9</c:v>
                </c:pt>
                <c:pt idx="3">
                  <c:v>39.1</c:v>
                </c:pt>
                <c:pt idx="4">
                  <c:v>36.299999999999997</c:v>
                </c:pt>
                <c:pt idx="5">
                  <c:v>15</c:v>
                </c:pt>
                <c:pt idx="6">
                  <c:v>18</c:v>
                </c:pt>
                <c:pt idx="7">
                  <c:v>7.4</c:v>
                </c:pt>
                <c:pt idx="8" formatCode="0.0">
                  <c:v>6.8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A9D-4FFD-BA98-1B9F0044DF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79881088"/>
        <c:axId val="179882624"/>
      </c:barChart>
      <c:catAx>
        <c:axId val="179881088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one"/>
        <c:crossAx val="179882624"/>
        <c:crosses val="autoZero"/>
        <c:auto val="1"/>
        <c:lblAlgn val="ctr"/>
        <c:lblOffset val="100"/>
        <c:noMultiLvlLbl val="0"/>
      </c:catAx>
      <c:valAx>
        <c:axId val="179882624"/>
        <c:scaling>
          <c:orientation val="minMax"/>
          <c:max val="100"/>
          <c:min val="0"/>
        </c:scaling>
        <c:delete val="1"/>
        <c:axPos val="t"/>
        <c:numFmt formatCode="General" sourceLinked="1"/>
        <c:majorTickMark val="out"/>
        <c:minorTickMark val="none"/>
        <c:tickLblPos val="none"/>
        <c:crossAx val="1798810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3132485956343275"/>
          <c:y val="0.47108671152441389"/>
          <c:w val="0.31289125000921675"/>
          <c:h val="0.36669092728334757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>
          <a:latin typeface="Bookman Old Style" pitchFamily="18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Лют.19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>
              <c:idx val="5"/>
              <c:layout>
                <c:manualLayout>
                  <c:x val="-9.3668932895809603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C26-4101-B862-61819C7D609D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ru-RU" sz="1200" b="0" i="0" u="none" strike="noStrike" kern="1200" baseline="0">
                      <a:solidFill>
                        <a:schemeClr val="tx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7.3033071718766621E-2"/>
                  <c:y val="2.6611279723136247E-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ru-RU" sz="1200" b="0" i="0" u="none" strike="noStrike" kern="1200" baseline="0">
                      <a:solidFill>
                        <a:schemeClr val="tx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C26-4101-B862-61819C7D609D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ru-RU" sz="1200" b="0" i="0" u="none" strike="noStrike" kern="1200" baseline="0">
                      <a:solidFill>
                        <a:schemeClr val="tx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numFmt formatCode="#,##0.0" sourceLinked="0"/>
              <c:spPr/>
              <c:txPr>
                <a:bodyPr/>
                <a:lstStyle/>
                <a:p>
                  <a:pPr algn="ctr">
                    <a:defRPr lang="ru-RU" sz="1200" b="0" i="0" u="none" strike="noStrike" kern="1200" baseline="0">
                      <a:solidFill>
                        <a:schemeClr val="bg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numFmt formatCode="#,##0.0" sourceLinked="0"/>
              <c:spPr/>
              <c:txPr>
                <a:bodyPr/>
                <a:lstStyle/>
                <a:p>
                  <a:pPr algn="ctr">
                    <a:defRPr lang="ru-RU" sz="1200" b="0" i="0" u="none" strike="noStrike" kern="1200" baseline="0">
                      <a:solidFill>
                        <a:schemeClr val="bg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200" b="0" i="0" u="none" strike="noStrike" kern="1200" baseline="0">
                    <a:solidFill>
                      <a:schemeClr val="bg1"/>
                    </a:solidFill>
                    <a:latin typeface="Bookman Old Style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1+1</c:v>
                </c:pt>
                <c:pt idx="1">
                  <c:v>Україна</c:v>
                </c:pt>
                <c:pt idx="2">
                  <c:v>Інтер</c:v>
                </c:pt>
                <c:pt idx="3">
                  <c:v>ICTV</c:v>
                </c:pt>
                <c:pt idx="4">
                  <c:v>СТБ</c:v>
                </c:pt>
                <c:pt idx="5">
                  <c:v>112 Україна</c:v>
                </c:pt>
                <c:pt idx="6">
                  <c:v>Новий канал</c:v>
                </c:pt>
                <c:pt idx="7">
                  <c:v>NewsOne</c:v>
                </c:pt>
                <c:pt idx="8">
                  <c:v>5 канал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24.2</c:v>
                </c:pt>
                <c:pt idx="1">
                  <c:v>20.3</c:v>
                </c:pt>
                <c:pt idx="2">
                  <c:v>14.7</c:v>
                </c:pt>
                <c:pt idx="3">
                  <c:v>15.2</c:v>
                </c:pt>
                <c:pt idx="4">
                  <c:v>12.8</c:v>
                </c:pt>
                <c:pt idx="5">
                  <c:v>8.1999999999999993</c:v>
                </c:pt>
                <c:pt idx="6">
                  <c:v>6.4</c:v>
                </c:pt>
                <c:pt idx="7">
                  <c:v>3.1</c:v>
                </c:pt>
                <c:pt idx="8" formatCode="0.0">
                  <c:v>2.2999999999999998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A9D-4FFD-BA98-1B9F0044DFB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Лют.18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5"/>
              <c:layout>
                <c:manualLayout>
                  <c:x val="-8.866899721351211E-2"/>
                  <c:y val="2.6611279723136247E-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C26-4101-B862-61819C7D609D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20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8.4033102265629198E-2"/>
                  <c:y val="2.6611279723136247E-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20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A9D-4FFD-BA98-1B9F0044DFBA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20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1+1</c:v>
                </c:pt>
                <c:pt idx="1">
                  <c:v>Україна</c:v>
                </c:pt>
                <c:pt idx="2">
                  <c:v>Інтер</c:v>
                </c:pt>
                <c:pt idx="3">
                  <c:v>ICTV</c:v>
                </c:pt>
                <c:pt idx="4">
                  <c:v>СТБ</c:v>
                </c:pt>
                <c:pt idx="5">
                  <c:v>112 Україна</c:v>
                </c:pt>
                <c:pt idx="6">
                  <c:v>Новий канал</c:v>
                </c:pt>
                <c:pt idx="7">
                  <c:v>NewsOne</c:v>
                </c:pt>
                <c:pt idx="8">
                  <c:v>5 канал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35.4</c:v>
                </c:pt>
                <c:pt idx="1">
                  <c:v>21.7</c:v>
                </c:pt>
                <c:pt idx="2">
                  <c:v>22.3</c:v>
                </c:pt>
                <c:pt idx="3">
                  <c:v>19.899999999999999</c:v>
                </c:pt>
                <c:pt idx="4">
                  <c:v>14.6</c:v>
                </c:pt>
                <c:pt idx="5">
                  <c:v>7.7</c:v>
                </c:pt>
                <c:pt idx="6">
                  <c:v>6.2</c:v>
                </c:pt>
                <c:pt idx="7">
                  <c:v>4.3</c:v>
                </c:pt>
                <c:pt idx="8" formatCode="0.0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A9D-4FFD-BA98-1B9F0044DF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79996928"/>
        <c:axId val="180035584"/>
      </c:barChart>
      <c:catAx>
        <c:axId val="179996928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one"/>
        <c:crossAx val="180035584"/>
        <c:crosses val="autoZero"/>
        <c:auto val="1"/>
        <c:lblAlgn val="ctr"/>
        <c:lblOffset val="100"/>
        <c:noMultiLvlLbl val="0"/>
      </c:catAx>
      <c:valAx>
        <c:axId val="180035584"/>
        <c:scaling>
          <c:orientation val="minMax"/>
          <c:max val="100"/>
          <c:min val="0"/>
        </c:scaling>
        <c:delete val="1"/>
        <c:axPos val="t"/>
        <c:numFmt formatCode="General" sourceLinked="1"/>
        <c:majorTickMark val="out"/>
        <c:minorTickMark val="none"/>
        <c:tickLblPos val="none"/>
        <c:crossAx val="1799969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3132485956343275"/>
          <c:y val="0.47108671152441389"/>
          <c:w val="0.31289125000921675"/>
          <c:h val="0.36669092728334757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>
          <a:latin typeface="Bookman Old Style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439-4F6A-80EF-C6F5F6C7D9F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439-4F6A-80EF-C6F5F6C7D9F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439-4F6A-80EF-C6F5F6C7D9F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439-4F6A-80EF-C6F5F6C7D9F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5439-4F6A-80EF-C6F5F6C7D9FD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5439-4F6A-80EF-C6F5F6C7D9FD}"/>
              </c:ext>
            </c:extLst>
          </c:dPt>
          <c:dPt>
            <c:idx val="7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5439-4F6A-80EF-C6F5F6C7D9FD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5439-4F6A-80EF-C6F5F6C7D9FD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ru-RU" sz="1400" b="1" i="0" u="none" strike="noStrike" kern="1200" baseline="0">
                      <a:solidFill>
                        <a:schemeClr val="bg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8.1766419568993706E-2"/>
                  <c:y val="2.6611279716940323E-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439-4F6A-80EF-C6F5F6C7D9FD}"/>
                </c:ext>
              </c:extLst>
            </c:dLbl>
            <c:dLbl>
              <c:idx val="5"/>
              <c:spPr/>
              <c:txPr>
                <a:bodyPr/>
                <a:lstStyle/>
                <a:p>
                  <a:pPr algn="ctr">
                    <a:defRPr lang="ru-RU" sz="1200" b="0" i="0" u="none" strike="noStrike" kern="1200" baseline="0">
                      <a:solidFill>
                        <a:schemeClr val="tx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pPr/>
              <c:txPr>
                <a:bodyPr/>
                <a:lstStyle/>
                <a:p>
                  <a:pPr algn="ctr">
                    <a:defRPr lang="ru-RU" sz="1200" b="0" i="0" u="none" strike="noStrike" kern="1200" baseline="0">
                      <a:solidFill>
                        <a:schemeClr val="tx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8.5193586365656354E-2"/>
                  <c:y val="2.6611279723136247E-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439-4F6A-80EF-C6F5F6C7D9FD}"/>
                </c:ext>
              </c:extLst>
            </c:dLbl>
            <c:dLbl>
              <c:idx val="11"/>
              <c:numFmt formatCode="#,##0.0" sourceLinked="0"/>
              <c:spPr/>
              <c:txPr>
                <a:bodyPr/>
                <a:lstStyle/>
                <a:p>
                  <a:pPr algn="ctr">
                    <a:defRPr lang="ru-RU" sz="1200" b="0" i="0" u="none" strike="noStrike" kern="1200" baseline="0">
                      <a:solidFill>
                        <a:schemeClr val="bg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numFmt formatCode="#,##0.0" sourceLinked="0"/>
              <c:spPr/>
              <c:txPr>
                <a:bodyPr/>
                <a:lstStyle/>
                <a:p>
                  <a:pPr algn="ctr">
                    <a:defRPr lang="ru-RU" sz="1200" b="0" i="0" u="none" strike="noStrike" kern="1200" baseline="0">
                      <a:solidFill>
                        <a:schemeClr val="bg1"/>
                      </a:solidFill>
                      <a:latin typeface="Bookman Old Style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200" b="0" i="0" u="none" strike="noStrike" kern="1200" baseline="0">
                    <a:solidFill>
                      <a:schemeClr val="bg1"/>
                    </a:solidFill>
                    <a:latin typeface="Bookman Old Style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Facebook</c:v>
                </c:pt>
                <c:pt idx="1">
                  <c:v>Instagram</c:v>
                </c:pt>
                <c:pt idx="2">
                  <c:v>ВКонтакте</c:v>
                </c:pt>
                <c:pt idx="3">
                  <c:v>Одноклассники</c:v>
                </c:pt>
                <c:pt idx="4">
                  <c:v>Twitter</c:v>
                </c:pt>
                <c:pt idx="5">
                  <c:v>LinkedIn</c:v>
                </c:pt>
                <c:pt idx="6">
                  <c:v>Інше</c:v>
                </c:pt>
                <c:pt idx="7">
                  <c:v>Важко сказати / Відмова</c:v>
                </c:pt>
              </c:strCache>
            </c:strRef>
          </c:cat>
          <c:val>
            <c:numRef>
              <c:f>Лист1!$B$2:$B$9</c:f>
              <c:numCache>
                <c:formatCode>0.0</c:formatCode>
                <c:ptCount val="8"/>
                <c:pt idx="0">
                  <c:v>74.2</c:v>
                </c:pt>
                <c:pt idx="1">
                  <c:v>33.5</c:v>
                </c:pt>
                <c:pt idx="2">
                  <c:v>15.4</c:v>
                </c:pt>
                <c:pt idx="3">
                  <c:v>9.6999999999999993</c:v>
                </c:pt>
                <c:pt idx="4">
                  <c:v>7.2</c:v>
                </c:pt>
                <c:pt idx="5">
                  <c:v>1.9</c:v>
                </c:pt>
                <c:pt idx="6">
                  <c:v>1.5</c:v>
                </c:pt>
                <c:pt idx="7">
                  <c:v>11.8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5439-4F6A-80EF-C6F5F6C7D9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50"/>
        <c:axId val="181433088"/>
        <c:axId val="181434624"/>
      </c:barChart>
      <c:catAx>
        <c:axId val="181433088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one"/>
        <c:crossAx val="181434624"/>
        <c:crosses val="autoZero"/>
        <c:auto val="1"/>
        <c:lblAlgn val="ctr"/>
        <c:lblOffset val="100"/>
        <c:noMultiLvlLbl val="0"/>
      </c:catAx>
      <c:valAx>
        <c:axId val="181434624"/>
        <c:scaling>
          <c:orientation val="minMax"/>
          <c:max val="100"/>
          <c:min val="0"/>
        </c:scaling>
        <c:delete val="1"/>
        <c:axPos val="t"/>
        <c:numFmt formatCode="0.0" sourceLinked="1"/>
        <c:majorTickMark val="out"/>
        <c:minorTickMark val="none"/>
        <c:tickLblPos val="none"/>
        <c:crossAx val="181433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>
          <a:latin typeface="Bookman Old Style" pitchFamily="18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 w="6350">
              <a:solidFill>
                <a:schemeClr val="bg1"/>
              </a:solidFill>
            </a:ln>
          </c:spPr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A7E-42A2-ADE0-2EBAE4ABAE75}"/>
              </c:ext>
            </c:extLst>
          </c:dPt>
          <c:dLbls>
            <c:dLbl>
              <c:idx val="0"/>
              <c:layout>
                <c:manualLayout>
                  <c:x val="-0.10815832461501752"/>
                  <c:y val="-0.4882873581199700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A7E-42A2-ADE0-2EBAE4ABAE75}"/>
                </c:ext>
              </c:extLst>
            </c:dLbl>
            <c:dLbl>
              <c:idx val="1"/>
              <c:layout>
                <c:manualLayout>
                  <c:x val="0.14452214452214451"/>
                  <c:y val="4.9371643114147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A7E-42A2-ADE0-2EBAE4ABAE75}"/>
                </c:ext>
              </c:extLst>
            </c:dLbl>
            <c:dLbl>
              <c:idx val="2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>
                          <a:lumMod val="50000"/>
                        </a:schemeClr>
                      </a:solidFill>
                      <a:latin typeface="Bookman Old Style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Bookman Old Style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Так</c:v>
                </c:pt>
                <c:pt idx="1">
                  <c:v>Ні</c:v>
                </c:pt>
                <c:pt idx="2">
                  <c:v>Важко сказати / Відмова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77.2</c:v>
                </c:pt>
                <c:pt idx="1">
                  <c:v>7.5</c:v>
                </c:pt>
                <c:pt idx="2">
                  <c:v>15.4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A7E-42A2-ADE0-2EBAE4ABAE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867843354443099"/>
          <c:y val="2.4229804607757362E-2"/>
          <c:w val="0.44646937481438681"/>
          <c:h val="0.94567901234567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B1A-4DF5-9708-CBB65012FC4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B1A-4DF5-9708-CBB65012FC4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B1A-4DF5-9708-CBB65012FC45}"/>
              </c:ext>
            </c:extLst>
          </c:dPt>
          <c:dPt>
            <c:idx val="7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B1A-4DF5-9708-CBB65012FC45}"/>
              </c:ext>
            </c:extLst>
          </c:dPt>
          <c:dLbls>
            <c:dLbl>
              <c:idx val="7"/>
              <c:spPr/>
              <c:txPr>
                <a:bodyPr/>
                <a:lstStyle/>
                <a:p>
                  <a:pPr>
                    <a:defRPr sz="105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Власники і керівники соціальних мереж</c:v>
                </c:pt>
                <c:pt idx="1">
                  <c:v>Держава</c:v>
                </c:pt>
                <c:pt idx="2">
                  <c:v>Користувачі соціальних мереж</c:v>
                </c:pt>
                <c:pt idx="3">
                  <c:v>Громадські організації</c:v>
                </c:pt>
                <c:pt idx="4">
                  <c:v>Міжнародні організації</c:v>
                </c:pt>
                <c:pt idx="5">
                  <c:v>Школи, вузи тощо</c:v>
                </c:pt>
                <c:pt idx="6">
                  <c:v>Інше</c:v>
                </c:pt>
                <c:pt idx="7">
                  <c:v>Важко сказати</c:v>
                </c:pt>
              </c:strCache>
            </c:strRef>
          </c:cat>
          <c:val>
            <c:numRef>
              <c:f>Лист1!$B$2:$B$9</c:f>
              <c:numCache>
                <c:formatCode>0.0</c:formatCode>
                <c:ptCount val="8"/>
                <c:pt idx="0">
                  <c:v>51.230712225934617</c:v>
                </c:pt>
                <c:pt idx="1">
                  <c:v>38.71932338457497</c:v>
                </c:pt>
                <c:pt idx="2">
                  <c:v>28.449650458081585</c:v>
                </c:pt>
                <c:pt idx="3">
                  <c:v>14.220467926333768</c:v>
                </c:pt>
                <c:pt idx="4">
                  <c:v>7.5936199497874366</c:v>
                </c:pt>
                <c:pt idx="5">
                  <c:v>3.2213908922332126</c:v>
                </c:pt>
                <c:pt idx="6">
                  <c:v>0.83353637517578216</c:v>
                </c:pt>
                <c:pt idx="7">
                  <c:v>9.5534298464235263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AB1A-4DF5-9708-CBB65012FC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7275904"/>
        <c:axId val="187285888"/>
      </c:barChart>
      <c:catAx>
        <c:axId val="18727590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>
            <a:noFill/>
          </a:ln>
        </c:spPr>
        <c:crossAx val="187285888"/>
        <c:crosses val="autoZero"/>
        <c:auto val="1"/>
        <c:lblAlgn val="ctr"/>
        <c:lblOffset val="100"/>
        <c:noMultiLvlLbl val="0"/>
      </c:catAx>
      <c:valAx>
        <c:axId val="187285888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one"/>
        <c:crossAx val="18727590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Bookman Old Style" pitchFamily="18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5548654244306423E-2"/>
          <c:y val="4.6889451318585171E-2"/>
          <c:w val="0.90890269151138714"/>
          <c:h val="0.8518472690913635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Важко сказати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spPr>
              <a:solidFill>
                <a:schemeClr val="bg1">
                  <a:lumMod val="85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Лют.19</c:v>
                </c:pt>
                <c:pt idx="1">
                  <c:v>Лют.18</c:v>
                </c:pt>
              </c:strCache>
            </c:strRef>
          </c:cat>
          <c:val>
            <c:numRef>
              <c:f>Лист1!$B$2:$B$3</c:f>
              <c:numCache>
                <c:formatCode>0.0</c:formatCode>
                <c:ptCount val="2"/>
                <c:pt idx="0">
                  <c:v>21.788371447261138</c:v>
                </c:pt>
                <c:pt idx="1">
                  <c:v>15.9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FE8-40BB-8DA8-B95C594654E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200" b="1" i="0" u="none" strike="noStrike" kern="1200" baseline="0">
                    <a:solidFill>
                      <a:prstClr val="white"/>
                    </a:solidFill>
                    <a:latin typeface="Bookman Old Style" pitchFamily="18" charset="0"/>
                    <a:ea typeface="+mn-ea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Лют.19</c:v>
                </c:pt>
                <c:pt idx="1">
                  <c:v>Лют.18</c:v>
                </c:pt>
              </c:strCache>
            </c:strRef>
          </c:cat>
          <c:val>
            <c:numRef>
              <c:f>Лист1!$C$2:$C$3</c:f>
              <c:numCache>
                <c:formatCode>0.0</c:formatCode>
                <c:ptCount val="2"/>
                <c:pt idx="0">
                  <c:v>14.033757871307843</c:v>
                </c:pt>
                <c:pt idx="1">
                  <c:v>18.8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FE8-40BB-8DA8-B95C594654E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Частiше нi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200" b="1" i="0" u="none" strike="noStrike" kern="1200" baseline="0">
                    <a:solidFill>
                      <a:prstClr val="white"/>
                    </a:solidFill>
                    <a:latin typeface="Bookman Old Style" pitchFamily="18" charset="0"/>
                    <a:ea typeface="+mn-ea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Лют.19</c:v>
                </c:pt>
                <c:pt idx="1">
                  <c:v>Лют.18</c:v>
                </c:pt>
              </c:strCache>
            </c:strRef>
          </c:cat>
          <c:val>
            <c:numRef>
              <c:f>Лист1!$D$2:$D$3</c:f>
              <c:numCache>
                <c:formatCode>0.0</c:formatCode>
                <c:ptCount val="2"/>
                <c:pt idx="0">
                  <c:v>12.511632551041876</c:v>
                </c:pt>
                <c:pt idx="1">
                  <c:v>12.2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FE8-40BB-8DA8-B95C594654E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Частiше так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200" b="1" i="0" u="none" strike="noStrike" kern="1200" baseline="0">
                    <a:solidFill>
                      <a:prstClr val="white"/>
                    </a:solidFill>
                    <a:latin typeface="Bookman Old Style" pitchFamily="18" charset="0"/>
                    <a:ea typeface="+mn-ea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Лют.19</c:v>
                </c:pt>
                <c:pt idx="1">
                  <c:v>Лют.18</c:v>
                </c:pt>
              </c:strCache>
            </c:strRef>
          </c:cat>
          <c:val>
            <c:numRef>
              <c:f>Лист1!$E$2:$E$3</c:f>
              <c:numCache>
                <c:formatCode>0.0</c:formatCode>
                <c:ptCount val="2"/>
                <c:pt idx="0">
                  <c:v>30.644795352445318</c:v>
                </c:pt>
                <c:pt idx="1">
                  <c:v>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FE8-40BB-8DA8-B95C594654E5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Так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Лют.19</c:v>
                </c:pt>
                <c:pt idx="1">
                  <c:v>Лют.18</c:v>
                </c:pt>
              </c:strCache>
            </c:strRef>
          </c:cat>
          <c:val>
            <c:numRef>
              <c:f>Лист1!$F$2:$F$3</c:f>
              <c:numCache>
                <c:formatCode>0.0</c:formatCode>
                <c:ptCount val="2"/>
                <c:pt idx="0">
                  <c:v>21.02144277794352</c:v>
                </c:pt>
                <c:pt idx="1">
                  <c:v>20.2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FE8-40BB-8DA8-B95C594654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86836480"/>
        <c:axId val="186852480"/>
      </c:barChart>
      <c:catAx>
        <c:axId val="1868364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crossAx val="186852480"/>
        <c:crosses val="autoZero"/>
        <c:auto val="1"/>
        <c:lblAlgn val="ctr"/>
        <c:lblOffset val="100"/>
        <c:noMultiLvlLbl val="0"/>
      </c:catAx>
      <c:valAx>
        <c:axId val="18685248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one"/>
        <c:crossAx val="18683648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Bookman Old Style" pitchFamily="18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 w="6350">
              <a:solidFill>
                <a:schemeClr val="bg1"/>
              </a:solidFill>
            </a:ln>
          </c:spPr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B58-4E35-BC52-BA0A680A0842}"/>
              </c:ext>
            </c:extLst>
          </c:dPt>
          <c:dLbls>
            <c:dLbl>
              <c:idx val="1"/>
              <c:layout>
                <c:manualLayout>
                  <c:x val="-0.27441275260172898"/>
                  <c:y val="-0.162548539048512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B58-4E35-BC52-BA0A680A0842}"/>
                </c:ext>
              </c:extLst>
            </c:dLbl>
            <c:dLbl>
              <c:idx val="2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>
                          <a:lumMod val="50000"/>
                        </a:schemeClr>
                      </a:solidFill>
                      <a:latin typeface="Bookman Old Style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Bookman Old Style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Так</c:v>
                </c:pt>
                <c:pt idx="1">
                  <c:v>Ні</c:v>
                </c:pt>
                <c:pt idx="2">
                  <c:v>Важко сказати / Відмова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9.700187799575593</c:v>
                </c:pt>
                <c:pt idx="1">
                  <c:v>74.474400494231276</c:v>
                </c:pt>
                <c:pt idx="2">
                  <c:v>15.825411706192948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B58-4E35-BC52-BA0A680A08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30B0729-2CAE-4DFE-A7B6-7D7D7CCEAAEC}" type="datetimeFigureOut">
              <a:rPr lang="ru-RU"/>
              <a:pPr>
                <a:defRPr/>
              </a:pPr>
              <a:t>20.03.2019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1E896CF-961E-406A-8948-AFA93C0AFE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4277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B20ACAE-2A17-4737-A152-26963D9B2804}" type="datetimeFigureOut">
              <a:rPr lang="ru-RU"/>
              <a:pPr>
                <a:defRPr/>
              </a:pPr>
              <a:t>20.03.2019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57" tIns="45629" rIns="91257" bIns="45629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257" tIns="45629" rIns="91257" bIns="4562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C8DD0F7-3D59-410F-88C9-912548CF04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812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19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890CD1F-8840-482D-9D43-6E21BB98902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DD0F7-3D59-410F-88C9-912548CF04F3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854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DD0F7-3D59-410F-88C9-912548CF04F3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85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DD0F7-3D59-410F-88C9-912548CF04F3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85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9"/>
          <p:cNvSpPr/>
          <p:nvPr userDrawn="1"/>
        </p:nvSpPr>
        <p:spPr>
          <a:xfrm>
            <a:off x="2247900" y="4244975"/>
            <a:ext cx="6858000" cy="76200"/>
          </a:xfrm>
          <a:prstGeom prst="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524000" y="3733800"/>
            <a:ext cx="7620000" cy="457200"/>
          </a:xfrm>
        </p:spPr>
        <p:txBody>
          <a:bodyPr>
            <a:normAutofit/>
          </a:bodyPr>
          <a:lstStyle>
            <a:lvl1pPr>
              <a:defRPr sz="1800" b="1">
                <a:latin typeface="Bookman Old Style" pitchFamily="18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3272" y="0"/>
            <a:ext cx="980728" cy="9807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sz="quarter" idx="13"/>
          </p:nvPr>
        </p:nvSpPr>
        <p:spPr>
          <a:xfrm>
            <a:off x="609600" y="1219200"/>
            <a:ext cx="7620000" cy="609600"/>
          </a:xfrm>
        </p:spPr>
        <p:txBody>
          <a:bodyPr anchor="ctr">
            <a:normAutofit/>
          </a:bodyPr>
          <a:lstStyle>
            <a:lvl1pPr marL="0" indent="0" algn="ctr">
              <a:buNone/>
              <a:defRPr lang="uk-UA" sz="1100" b="1" smtClean="0">
                <a:latin typeface="Courier New" pitchFamily="49" charset="0"/>
                <a:cs typeface="Courier New" pitchFamily="49" charset="0"/>
              </a:defRPr>
            </a:lvl1pPr>
          </a:lstStyle>
          <a:p>
            <a:pPr lvl="0"/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8"/>
          <p:cNvSpPr/>
          <p:nvPr userDrawn="1"/>
        </p:nvSpPr>
        <p:spPr>
          <a:xfrm>
            <a:off x="2247900" y="4244975"/>
            <a:ext cx="6858000" cy="76200"/>
          </a:xfrm>
          <a:prstGeom prst="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0"/>
          </p:nvPr>
        </p:nvSpPr>
        <p:spPr>
          <a:xfrm>
            <a:off x="2133600" y="3886200"/>
            <a:ext cx="6931025" cy="312738"/>
          </a:xfrm>
        </p:spPr>
        <p:txBody>
          <a:bodyPr>
            <a:noAutofit/>
          </a:bodyPr>
          <a:lstStyle>
            <a:lvl1pPr algn="ctr">
              <a:defRPr sz="1400" b="1">
                <a:latin typeface="Bookman Old Style" pitchFamily="18" charset="0"/>
              </a:defRPr>
            </a:lvl1pPr>
            <a:lvl2pPr algn="ctr">
              <a:defRPr sz="1400">
                <a:latin typeface="Bookman Old Style" pitchFamily="18" charset="0"/>
              </a:defRPr>
            </a:lvl2pPr>
            <a:lvl3pPr algn="ctr">
              <a:defRPr sz="1400">
                <a:latin typeface="Bookman Old Style" pitchFamily="18" charset="0"/>
              </a:defRPr>
            </a:lvl3pPr>
            <a:lvl4pPr algn="ctr">
              <a:defRPr sz="1400">
                <a:latin typeface="Bookman Old Style" pitchFamily="18" charset="0"/>
              </a:defRPr>
            </a:lvl4pPr>
            <a:lvl5pPr algn="ctr">
              <a:defRPr sz="1400">
                <a:latin typeface="Bookman Old Style" pitchFamily="18" charset="0"/>
              </a:defRPr>
            </a:lvl5pPr>
          </a:lstStyle>
          <a:p>
            <a:pPr lvl="0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Рисунок 6" descr="index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13164" y="561665"/>
            <a:ext cx="342000" cy="376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3078"/>
            <a:ext cx="1583248" cy="44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8610600" y="0"/>
            <a:ext cx="457200" cy="6858000"/>
          </a:xfrm>
          <a:prstGeom prst="rect">
            <a:avLst/>
          </a:prstGeom>
          <a:solidFill>
            <a:schemeClr val="accent1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1979712" y="166688"/>
            <a:ext cx="655468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9" name="Параллелограмм 8"/>
          <p:cNvSpPr/>
          <p:nvPr/>
        </p:nvSpPr>
        <p:spPr>
          <a:xfrm>
            <a:off x="152400" y="987425"/>
            <a:ext cx="2076450" cy="57150"/>
          </a:xfrm>
          <a:prstGeom prst="parallelogram">
            <a:avLst/>
          </a:prstGeom>
          <a:solidFill>
            <a:schemeClr val="accent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араллелограмм 12"/>
          <p:cNvSpPr/>
          <p:nvPr/>
        </p:nvSpPr>
        <p:spPr>
          <a:xfrm>
            <a:off x="2268538" y="987425"/>
            <a:ext cx="2076450" cy="57150"/>
          </a:xfrm>
          <a:prstGeom prst="parallelogram">
            <a:avLst/>
          </a:prstGeom>
          <a:solidFill>
            <a:schemeClr val="accent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араллелограмм 13"/>
          <p:cNvSpPr/>
          <p:nvPr/>
        </p:nvSpPr>
        <p:spPr>
          <a:xfrm>
            <a:off x="4386263" y="987425"/>
            <a:ext cx="2076450" cy="57150"/>
          </a:xfrm>
          <a:prstGeom prst="parallelogram">
            <a:avLst/>
          </a:prstGeom>
          <a:solidFill>
            <a:schemeClr val="accent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Параллелограмм 14"/>
          <p:cNvSpPr/>
          <p:nvPr/>
        </p:nvSpPr>
        <p:spPr>
          <a:xfrm>
            <a:off x="6516688" y="987425"/>
            <a:ext cx="2076450" cy="57150"/>
          </a:xfrm>
          <a:prstGeom prst="parallelogram">
            <a:avLst/>
          </a:prstGeom>
          <a:solidFill>
            <a:schemeClr val="accent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33" name="Текст 17"/>
          <p:cNvSpPr>
            <a:spLocks noGrp="1"/>
          </p:cNvSpPr>
          <p:nvPr>
            <p:ph type="body" idx="1"/>
          </p:nvPr>
        </p:nvSpPr>
        <p:spPr bwMode="auto">
          <a:xfrm>
            <a:off x="457200" y="1371600"/>
            <a:ext cx="80803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err="1" smtClean="0"/>
              <a:t>Четвертый</a:t>
            </a:r>
            <a:r>
              <a:rPr lang="ru-RU" dirty="0" smtClean="0"/>
              <a:t> уровень</a:t>
            </a:r>
          </a:p>
          <a:p>
            <a:pPr lvl="4"/>
            <a:r>
              <a:rPr lang="ru-RU" dirty="0" smtClean="0"/>
              <a:t>Пятый уровень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574088" y="6534150"/>
            <a:ext cx="536575" cy="306388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E3C911E-6382-426D-A402-04D3D5602CF6}" type="slidenum">
              <a:rPr lang="ru-RU" sz="1400">
                <a:solidFill>
                  <a:schemeClr val="bg1"/>
                </a:solidFill>
                <a:latin typeface="Bookman Old Style" pitchFamily="18" charset="0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ru-RU" sz="1400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8610600" y="6477000"/>
            <a:ext cx="4572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61665"/>
            <a:ext cx="342000" cy="34200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73" y="620688"/>
            <a:ext cx="795053" cy="23693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1" r:id="rId2"/>
    <p:sldLayoutId id="2147483653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1600" b="1" kern="1200">
          <a:solidFill>
            <a:schemeClr val="tx1"/>
          </a:solidFill>
          <a:latin typeface="Bookman Old Style" pitchFamily="18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Bookman Old Style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Bookman Old Style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Bookman Old Style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Bookman Old Style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Bookman Old Style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Bookman Old Style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Bookman Old Style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Bookman Old Style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Bookman Old Style" pitchFamily="18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Bookman Old Style" pitchFamily="18" charset="0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Bookman Old Style" pitchFamily="18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Bookman Old Style" pitchFamily="18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Bookman Old Style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0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jpeg"/><Relationship Id="rId5" Type="http://schemas.openxmlformats.org/officeDocument/2006/relationships/image" Target="../media/image13.png"/><Relationship Id="rId10" Type="http://schemas.openxmlformats.org/officeDocument/2006/relationships/image" Target="../media/image18.jpe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Заголовок 1"/>
          <p:cNvSpPr>
            <a:spLocks noGrp="1"/>
          </p:cNvSpPr>
          <p:nvPr>
            <p:ph type="ctrTitle"/>
          </p:nvPr>
        </p:nvSpPr>
        <p:spPr>
          <a:xfrm>
            <a:off x="1550894" y="3271887"/>
            <a:ext cx="7629618" cy="1165225"/>
          </a:xfrm>
        </p:spPr>
        <p:txBody>
          <a:bodyPr>
            <a:normAutofit/>
          </a:bodyPr>
          <a:lstStyle/>
          <a:p>
            <a:r>
              <a:rPr lang="ru-RU" sz="2000" dirty="0"/>
              <a:t>ДЖЕРЕЛА ІНФОРМАЦІЇ, </a:t>
            </a:r>
            <a:r>
              <a:rPr lang="ru-RU" sz="2000" dirty="0" smtClean="0"/>
              <a:t>МЕДІАГРАМОТНІСТЬ </a:t>
            </a:r>
            <a:r>
              <a:rPr lang="ru-RU" sz="2000" dirty="0"/>
              <a:t>І РОСІЙСЬКА ПРОПАГАНДА</a:t>
            </a:r>
            <a:endParaRPr lang="uk-UA" sz="2000" dirty="0" smtClean="0"/>
          </a:p>
        </p:txBody>
      </p:sp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152400" y="6248400"/>
            <a:ext cx="65079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uk-UA" sz="1400" dirty="0" smtClean="0">
                <a:latin typeface="Bookman Old Style" pitchFamily="18" charset="0"/>
              </a:rPr>
              <a:t>ГО «Детектор медіа», Київський </a:t>
            </a:r>
            <a:r>
              <a:rPr lang="uk-UA" sz="1400" dirty="0">
                <a:latin typeface="Bookman Old Style" pitchFamily="18" charset="0"/>
              </a:rPr>
              <a:t>міжнародний інститут соціології</a:t>
            </a:r>
          </a:p>
          <a:p>
            <a:r>
              <a:rPr lang="uk-UA" sz="1400" dirty="0" smtClean="0">
                <a:latin typeface="Bookman Old Style" pitchFamily="18" charset="0"/>
              </a:rPr>
              <a:t>Лютий 2019</a:t>
            </a:r>
            <a:endParaRPr lang="ru-RU" sz="1400" dirty="0">
              <a:latin typeface="Bookman Old Style" pitchFamily="18" charset="0"/>
            </a:endParaRPr>
          </a:p>
        </p:txBody>
      </p:sp>
      <p:pic>
        <p:nvPicPr>
          <p:cNvPr id="5" name="Рисунок 6" descr="index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1083" y="4689192"/>
            <a:ext cx="936000" cy="93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725144"/>
            <a:ext cx="3049750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2937" y="4674423"/>
            <a:ext cx="936104" cy="936104"/>
          </a:xfrm>
          <a:prstGeom prst="rect">
            <a:avLst/>
          </a:prstGeom>
        </p:spPr>
      </p:pic>
      <p:pic>
        <p:nvPicPr>
          <p:cNvPr id="8" name="Рисунок 7" descr="noun_propaganda_2028968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3420000" cy="3420000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255" y="4838514"/>
            <a:ext cx="1735030" cy="5170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САМООЦІНКА ЗДАТНОСТІ ВИЯВЛЯТИ ФЕЙКИ</a:t>
            </a:r>
            <a:endParaRPr lang="ru-RU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 rot="5400000">
            <a:off x="6326188" y="3046511"/>
            <a:ext cx="5029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dirty="0">
                <a:solidFill>
                  <a:schemeClr val="bg1"/>
                </a:solidFill>
                <a:latin typeface="Bookman Old Style" pitchFamily="18" charset="0"/>
              </a:rPr>
              <a:t>САМООЦІНКА ЗДАТНОСТІ ВИЯВЛЯТИ ФЕЙКИ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20097" y="6627497"/>
            <a:ext cx="86114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i="1" dirty="0" smtClean="0">
                <a:latin typeface="Bookman Old Style" pitchFamily="18" charset="0"/>
              </a:rPr>
              <a:t>База: Усі респонденти,</a:t>
            </a:r>
            <a:r>
              <a:rPr lang="en-US" sz="1000" i="1" dirty="0" smtClean="0">
                <a:latin typeface="Bookman Old Style" pitchFamily="18" charset="0"/>
              </a:rPr>
              <a:t> n=</a:t>
            </a:r>
            <a:r>
              <a:rPr lang="uk-UA" sz="1000" i="1" dirty="0" smtClean="0">
                <a:latin typeface="Bookman Old Style" pitchFamily="18" charset="0"/>
              </a:rPr>
              <a:t>2042</a:t>
            </a:r>
            <a:r>
              <a:rPr lang="en-US" sz="1000" i="1" dirty="0" smtClean="0">
                <a:latin typeface="Bookman Old Style" pitchFamily="18" charset="0"/>
              </a:rPr>
              <a:t>.</a:t>
            </a:r>
            <a:r>
              <a:rPr lang="uk-UA" sz="1000" i="1" dirty="0" smtClean="0">
                <a:latin typeface="Bookman Old Style" pitchFamily="18" charset="0"/>
              </a:rPr>
              <a:t> </a:t>
            </a:r>
            <a:endParaRPr lang="ru-RU" sz="1000" i="1" dirty="0" smtClean="0">
              <a:latin typeface="Bookman Old Styl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3176" y="1590056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>
                <a:latin typeface="Bookman Old Style" pitchFamily="18" charset="0"/>
              </a:rPr>
              <a:t>Чи вважаєте Ви, що </a:t>
            </a:r>
            <a:r>
              <a:rPr lang="uk-UA" sz="1200" b="1" dirty="0">
                <a:solidFill>
                  <a:schemeClr val="accent2"/>
                </a:solidFill>
                <a:latin typeface="Bookman Old Style" pitchFamily="18" charset="0"/>
              </a:rPr>
              <a:t>самі здатні відрізняти якісну інформацію </a:t>
            </a:r>
            <a:r>
              <a:rPr lang="uk-UA" sz="1200" b="1" dirty="0">
                <a:latin typeface="Bookman Old Style" pitchFamily="18" charset="0"/>
              </a:rPr>
              <a:t>від дезінформації та фейків</a:t>
            </a:r>
            <a:r>
              <a:rPr lang="uk-UA" sz="1200" b="1" dirty="0" smtClean="0">
                <a:latin typeface="Bookman Old Style" pitchFamily="18" charset="0"/>
              </a:rPr>
              <a:t>? </a:t>
            </a:r>
            <a:endParaRPr lang="ru-RU" sz="1000" dirty="0" smtClean="0">
              <a:latin typeface="Bookman Old Style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518181692"/>
              </p:ext>
            </p:extLst>
          </p:nvPr>
        </p:nvGraphicFramePr>
        <p:xfrm>
          <a:off x="2555776" y="2348880"/>
          <a:ext cx="3695418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39592" y="3409350"/>
            <a:ext cx="196715" cy="1326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971600" y="3337051"/>
            <a:ext cx="1533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>
                <a:latin typeface="Bookman Old Style" pitchFamily="18" charset="0"/>
              </a:rPr>
              <a:t>Так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39592" y="3662006"/>
            <a:ext cx="196715" cy="13260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971600" y="3589707"/>
            <a:ext cx="1533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>
                <a:latin typeface="Bookman Old Style" pitchFamily="18" charset="0"/>
              </a:rPr>
              <a:t>Частіше так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9592" y="3914662"/>
            <a:ext cx="196715" cy="13260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971600" y="3842363"/>
            <a:ext cx="1533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>
                <a:latin typeface="Bookman Old Style" pitchFamily="18" charset="0"/>
              </a:rPr>
              <a:t>Частіше ні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39592" y="4167318"/>
            <a:ext cx="196715" cy="132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971600" y="4095019"/>
            <a:ext cx="1533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>
                <a:latin typeface="Bookman Old Style" pitchFamily="18" charset="0"/>
              </a:rPr>
              <a:t>Ні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39592" y="4419975"/>
            <a:ext cx="196715" cy="1326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971600" y="4347676"/>
            <a:ext cx="18562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>
                <a:latin typeface="Bookman Old Style" pitchFamily="18" charset="0"/>
              </a:rPr>
              <a:t>Важко сказати / Відмова </a:t>
            </a:r>
            <a:endParaRPr lang="ru-RU" sz="1000" dirty="0" smtClean="0">
              <a:latin typeface="Bookman Old Style" pitchFamily="18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5518800"/>
            <a:ext cx="1159200" cy="115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51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711" y="5151415"/>
            <a:ext cx="864000" cy="86400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091100" y="5765941"/>
            <a:ext cx="122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dirty="0" smtClean="0">
                <a:latin typeface="Bookman Old Style" pitchFamily="18" charset="0"/>
                <a:cs typeface="Arial" pitchFamily="34" charset="0"/>
              </a:rPr>
              <a:t>Ні</a:t>
            </a:r>
            <a:endParaRPr lang="uk-UA" sz="1200" dirty="0">
              <a:latin typeface="Bookman Old Style" pitchFamily="18" charset="0"/>
              <a:cs typeface="Arial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0879" y="2636912"/>
            <a:ext cx="864096" cy="864096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636912"/>
            <a:ext cx="864096" cy="864096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180" y="5109990"/>
            <a:ext cx="864000" cy="86400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ОТРИМАННЯ ІНФОРМАЦІЇ ЩОДО БОРОТЬБИ З ФЕЙКАМИ ТА ДЕЗІНФОРМАЦІЄЮ</a:t>
            </a:r>
            <a:endParaRPr lang="ru-RU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 rot="5400000">
            <a:off x="6326188" y="2938790"/>
            <a:ext cx="502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dirty="0">
                <a:solidFill>
                  <a:schemeClr val="bg1"/>
                </a:solidFill>
                <a:latin typeface="Bookman Old Style" pitchFamily="18" charset="0"/>
              </a:rPr>
              <a:t>ОТРИМАННЯ ІНФОРМАЦІЇ ЩОДО БОРОТЬБИ З ФЕЙКАМИ ТА ДЕЗІНФОРМАЦІЄЮ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1484268"/>
            <a:ext cx="41764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>
                <a:latin typeface="Bookman Old Style" pitchFamily="18" charset="0"/>
              </a:rPr>
              <a:t>Чи </a:t>
            </a:r>
            <a:r>
              <a:rPr lang="uk-UA" sz="1200" b="1" dirty="0">
                <a:solidFill>
                  <a:schemeClr val="accent2"/>
                </a:solidFill>
                <a:latin typeface="Bookman Old Style" pitchFamily="18" charset="0"/>
              </a:rPr>
              <a:t>дивилися </a:t>
            </a:r>
            <a:r>
              <a:rPr lang="uk-UA" sz="1200" b="1" dirty="0" smtClean="0">
                <a:solidFill>
                  <a:schemeClr val="accent2"/>
                </a:solidFill>
                <a:latin typeface="Bookman Old Style" pitchFamily="18" charset="0"/>
              </a:rPr>
              <a:t>або чи </a:t>
            </a:r>
            <a:r>
              <a:rPr lang="uk-UA" sz="1200" b="1" dirty="0">
                <a:solidFill>
                  <a:schemeClr val="accent2"/>
                </a:solidFill>
                <a:latin typeface="Bookman Old Style" pitchFamily="18" charset="0"/>
              </a:rPr>
              <a:t>слухали Ви </a:t>
            </a:r>
            <a:r>
              <a:rPr lang="uk-UA" sz="1200" b="1" dirty="0">
                <a:latin typeface="Bookman Old Style" pitchFamily="18" charset="0"/>
              </a:rPr>
              <a:t>протягом останнього місяця </a:t>
            </a:r>
            <a:r>
              <a:rPr lang="uk-UA" sz="1200" b="1" dirty="0" err="1">
                <a:latin typeface="Bookman Old Style" pitchFamily="18" charset="0"/>
              </a:rPr>
              <a:t>теле</a:t>
            </a:r>
            <a:r>
              <a:rPr lang="uk-UA" sz="1200" b="1" dirty="0">
                <a:latin typeface="Bookman Old Style" pitchFamily="18" charset="0"/>
              </a:rPr>
              <a:t>-, радіопрограми, </a:t>
            </a:r>
            <a:r>
              <a:rPr lang="uk-UA" sz="1200" b="1" dirty="0" err="1">
                <a:latin typeface="Bookman Old Style" pitchFamily="18" charset="0"/>
              </a:rPr>
              <a:t>відеоблоги</a:t>
            </a:r>
            <a:r>
              <a:rPr lang="uk-UA" sz="1200" b="1" dirty="0">
                <a:latin typeface="Bookman Old Style" pitchFamily="18" charset="0"/>
              </a:rPr>
              <a:t>, які ставлять </a:t>
            </a:r>
            <a:r>
              <a:rPr lang="uk-UA" sz="1200" b="1" dirty="0">
                <a:solidFill>
                  <a:schemeClr val="accent2"/>
                </a:solidFill>
                <a:latin typeface="Bookman Old Style" pitchFamily="18" charset="0"/>
              </a:rPr>
              <a:t>за мету боротися з </a:t>
            </a:r>
            <a:r>
              <a:rPr lang="uk-UA" sz="1200" b="1" dirty="0" err="1">
                <a:solidFill>
                  <a:schemeClr val="accent2"/>
                </a:solidFill>
                <a:latin typeface="Bookman Old Style" pitchFamily="18" charset="0"/>
              </a:rPr>
              <a:t>фейками</a:t>
            </a:r>
            <a:r>
              <a:rPr lang="uk-UA" sz="1200" b="1" dirty="0">
                <a:latin typeface="Bookman Old Style" pitchFamily="18" charset="0"/>
              </a:rPr>
              <a:t>, інформаційними маніпуляціями та кремлівською дезінформацією</a:t>
            </a:r>
            <a:r>
              <a:rPr lang="ru-RU" sz="1200" b="1" dirty="0" smtClean="0">
                <a:latin typeface="Bookman Old Style" pitchFamily="18" charset="0"/>
              </a:rPr>
              <a:t>? 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27984" y="1772816"/>
            <a:ext cx="410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>
                <a:latin typeface="Bookman Old Style" pitchFamily="18" charset="0"/>
              </a:rPr>
              <a:t>Чи </a:t>
            </a:r>
            <a:r>
              <a:rPr lang="uk-UA" sz="1200" b="1" dirty="0">
                <a:solidFill>
                  <a:schemeClr val="accent2"/>
                </a:solidFill>
                <a:latin typeface="Bookman Old Style" pitchFamily="18" charset="0"/>
              </a:rPr>
              <a:t>хотіли б</a:t>
            </a:r>
            <a:r>
              <a:rPr lang="uk-UA" sz="1200" b="1" dirty="0">
                <a:latin typeface="Bookman Old Style" pitchFamily="18" charset="0"/>
              </a:rPr>
              <a:t> Ви дивитися/слухати такі </a:t>
            </a:r>
            <a:r>
              <a:rPr lang="uk-UA" sz="1200" b="1" dirty="0" err="1">
                <a:latin typeface="Bookman Old Style" pitchFamily="18" charset="0"/>
              </a:rPr>
              <a:t>теле-</a:t>
            </a:r>
            <a:r>
              <a:rPr lang="uk-UA" sz="1200" b="1" dirty="0">
                <a:latin typeface="Bookman Old Style" pitchFamily="18" charset="0"/>
              </a:rPr>
              <a:t>, радіопрограми чи </a:t>
            </a:r>
            <a:r>
              <a:rPr lang="uk-UA" sz="1200" b="1" dirty="0" err="1">
                <a:latin typeface="Bookman Old Style" pitchFamily="18" charset="0"/>
              </a:rPr>
              <a:t>відеоблоги</a:t>
            </a:r>
            <a:r>
              <a:rPr lang="ru-RU" sz="1200" b="1" dirty="0" smtClean="0">
                <a:latin typeface="Bookman Old Style" pitchFamily="18" charset="0"/>
              </a:rPr>
              <a:t>?</a:t>
            </a:r>
            <a:endParaRPr lang="ru-RU" sz="1000" dirty="0" smtClean="0">
              <a:latin typeface="Bookman Old Style" pitchFamily="18" charset="0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404486969"/>
              </p:ext>
            </p:extLst>
          </p:nvPr>
        </p:nvGraphicFramePr>
        <p:xfrm>
          <a:off x="971600" y="3072164"/>
          <a:ext cx="2724150" cy="2876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87521241"/>
              </p:ext>
            </p:extLst>
          </p:nvPr>
        </p:nvGraphicFramePr>
        <p:xfrm>
          <a:off x="5052687" y="2985670"/>
          <a:ext cx="2724150" cy="2876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-20097" y="6627497"/>
            <a:ext cx="86114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i="1" dirty="0" smtClean="0">
                <a:latin typeface="Bookman Old Style" pitchFamily="18" charset="0"/>
              </a:rPr>
              <a:t>База: Усі респонденти,</a:t>
            </a:r>
            <a:r>
              <a:rPr lang="en-US" sz="1000" i="1" dirty="0" smtClean="0">
                <a:latin typeface="Bookman Old Style" pitchFamily="18" charset="0"/>
              </a:rPr>
              <a:t> n=</a:t>
            </a:r>
            <a:r>
              <a:rPr lang="uk-UA" sz="1000" i="1" dirty="0" smtClean="0">
                <a:latin typeface="Bookman Old Style" pitchFamily="18" charset="0"/>
              </a:rPr>
              <a:t>2042</a:t>
            </a:r>
            <a:r>
              <a:rPr lang="en-US" sz="1000" i="1" dirty="0" smtClean="0">
                <a:latin typeface="Bookman Old Style" pitchFamily="18" charset="0"/>
              </a:rPr>
              <a:t>.</a:t>
            </a:r>
            <a:r>
              <a:rPr lang="uk-UA" sz="1000" i="1" dirty="0" smtClean="0">
                <a:latin typeface="Bookman Old Style" pitchFamily="18" charset="0"/>
              </a:rPr>
              <a:t> </a:t>
            </a:r>
            <a:endParaRPr lang="ru-RU" sz="1000" i="1" dirty="0" smtClean="0">
              <a:latin typeface="Bookman Old Style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5616" y="29782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44166" y="3296017"/>
            <a:ext cx="9992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Bookman Old Style" pitchFamily="18" charset="0"/>
                <a:cs typeface="Arial" pitchFamily="34" charset="0"/>
              </a:rPr>
              <a:t>Так</a:t>
            </a:r>
            <a:endParaRPr lang="ru-RU" sz="1200" dirty="0"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78569" y="5724516"/>
            <a:ext cx="122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dirty="0" smtClean="0">
                <a:latin typeface="Bookman Old Style" pitchFamily="18" charset="0"/>
                <a:cs typeface="Arial" pitchFamily="34" charset="0"/>
              </a:rPr>
              <a:t>Ні</a:t>
            </a:r>
            <a:endParaRPr lang="uk-UA" sz="1200" dirty="0"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5186" y="3312089"/>
            <a:ext cx="122491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05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Важко сказати / Відмова</a:t>
            </a:r>
            <a:endParaRPr lang="uk-UA" sz="105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713285" y="3296017"/>
            <a:ext cx="9992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Bookman Old Style" pitchFamily="18" charset="0"/>
                <a:cs typeface="Arial" pitchFamily="34" charset="0"/>
              </a:rPr>
              <a:t>Так</a:t>
            </a:r>
            <a:endParaRPr lang="ru-RU" sz="1200" dirty="0"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220462" y="2929153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60032" y="3262954"/>
            <a:ext cx="122491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05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Важко сказати / Відмова</a:t>
            </a:r>
            <a:endParaRPr lang="uk-UA" sz="105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5518800"/>
            <a:ext cx="1159200" cy="115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499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ІНТЕРПРЕТАЦІЇ АКТУАЛЬНИХ СУСПІЛЬНО-ПОЛІТИЧНИХ ПОДІЙ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3315600" cy="3315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779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ІНТЕРПРЕТАЦІЇ АКТУАЛЬНИХ ПОДІЙ В КОНТЕКСТІ ПРОТИСТОЯННЯ З РОСІЄЮ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-20097" y="6627497"/>
            <a:ext cx="86114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i="1" dirty="0" smtClean="0">
                <a:latin typeface="Bookman Old Style" pitchFamily="18" charset="0"/>
              </a:rPr>
              <a:t>База: Усі респонденти,</a:t>
            </a:r>
            <a:r>
              <a:rPr lang="en-US" sz="1000" i="1" dirty="0" smtClean="0">
                <a:latin typeface="Bookman Old Style" pitchFamily="18" charset="0"/>
              </a:rPr>
              <a:t> n=</a:t>
            </a:r>
            <a:r>
              <a:rPr lang="uk-UA" sz="1000" i="1" dirty="0" smtClean="0">
                <a:latin typeface="Bookman Old Style" pitchFamily="18" charset="0"/>
              </a:rPr>
              <a:t>2042</a:t>
            </a:r>
            <a:r>
              <a:rPr lang="en-US" sz="1000" i="1" dirty="0" smtClean="0">
                <a:latin typeface="Bookman Old Style" pitchFamily="18" charset="0"/>
              </a:rPr>
              <a:t>.</a:t>
            </a:r>
            <a:r>
              <a:rPr lang="uk-UA" sz="1000" i="1" dirty="0" smtClean="0">
                <a:latin typeface="Bookman Old Style" pitchFamily="18" charset="0"/>
              </a:rPr>
              <a:t> </a:t>
            </a:r>
            <a:endParaRPr lang="ru-RU" sz="1000" i="1" dirty="0" smtClean="0">
              <a:latin typeface="Bookman Old Style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 rot="5400000">
            <a:off x="6326188" y="2938790"/>
            <a:ext cx="502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dirty="0">
                <a:solidFill>
                  <a:schemeClr val="bg1"/>
                </a:solidFill>
                <a:latin typeface="Bookman Old Style" pitchFamily="18" charset="0"/>
              </a:rPr>
              <a:t>ІНТЕРПРЕТАЦІЇ АКТУАЛЬНИХ ПОДІЙ В КОНТЕКСТІ ПРОТИСТОЯННЯ З РОСІЄЮ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170082809"/>
              </p:ext>
            </p:extLst>
          </p:nvPr>
        </p:nvGraphicFramePr>
        <p:xfrm>
          <a:off x="251520" y="2564904"/>
          <a:ext cx="8327658" cy="3559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 flipV="1">
            <a:off x="1835696" y="1250831"/>
            <a:ext cx="0" cy="5184576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3554633" y="1223937"/>
            <a:ext cx="0" cy="5184576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5231033" y="1250831"/>
            <a:ext cx="0" cy="5184576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6952257" y="1250831"/>
            <a:ext cx="0" cy="5184576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40659" y="6084041"/>
            <a:ext cx="6902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err="1" smtClean="0">
                <a:latin typeface="Bookman Old Style" pitchFamily="18" charset="0"/>
              </a:rPr>
              <a:t>Лют.18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99592" y="6084041"/>
            <a:ext cx="6902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err="1" smtClean="0">
                <a:latin typeface="Bookman Old Style" pitchFamily="18" charset="0"/>
              </a:rPr>
              <a:t>Лют.19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68851" y="6084041"/>
            <a:ext cx="6902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err="1" smtClean="0">
                <a:latin typeface="Bookman Old Style" pitchFamily="18" charset="0"/>
              </a:rPr>
              <a:t>Лют.18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27784" y="6084041"/>
            <a:ext cx="6902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err="1" smtClean="0">
                <a:latin typeface="Bookman Old Style" pitchFamily="18" charset="0"/>
              </a:rPr>
              <a:t>Лют.19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55976" y="6084041"/>
            <a:ext cx="6902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err="1" smtClean="0">
                <a:latin typeface="Bookman Old Style" pitchFamily="18" charset="0"/>
              </a:rPr>
              <a:t>Лют.19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84168" y="6084041"/>
            <a:ext cx="6902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err="1" smtClean="0">
                <a:latin typeface="Bookman Old Style" pitchFamily="18" charset="0"/>
              </a:rPr>
              <a:t>Лют.19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11398" y="6084041"/>
            <a:ext cx="6902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err="1" smtClean="0">
                <a:latin typeface="Bookman Old Style" pitchFamily="18" charset="0"/>
              </a:rPr>
              <a:t>Лют.19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45960" y="1334275"/>
            <a:ext cx="196715" cy="1326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395536" y="1196752"/>
            <a:ext cx="1533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latin typeface="Bookman Old Style" pitchFamily="18" charset="0"/>
              </a:rPr>
              <a:t>Війну першою почали сепаратисти та Росія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45960" y="1865155"/>
            <a:ext cx="196715" cy="132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395536" y="1661175"/>
            <a:ext cx="153353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latin typeface="Bookman Old Style" pitchFamily="18" charset="0"/>
              </a:rPr>
              <a:t>Війну </a:t>
            </a:r>
            <a:r>
              <a:rPr lang="uk-UA" sz="900" dirty="0">
                <a:latin typeface="Bookman Old Style" pitchFamily="18" charset="0"/>
              </a:rPr>
              <a:t>першими почали український уряд i </a:t>
            </a:r>
            <a:r>
              <a:rPr lang="uk-UA" sz="900" dirty="0" smtClean="0">
                <a:latin typeface="Bookman Old Style" pitchFamily="18" charset="0"/>
              </a:rPr>
              <a:t>олігархи</a:t>
            </a:r>
            <a:endParaRPr lang="uk-UA" sz="900" dirty="0">
              <a:latin typeface="Bookman Old Style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45960" y="2396034"/>
            <a:ext cx="196715" cy="1326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395536" y="2267580"/>
            <a:ext cx="1533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latin typeface="Bookman Old Style" pitchFamily="18" charset="0"/>
              </a:rPr>
              <a:t>Важко сказати / Відмова</a:t>
            </a:r>
            <a:endParaRPr lang="uk-UA" sz="900" dirty="0">
              <a:latin typeface="Bookman Old Style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869168" y="1353432"/>
            <a:ext cx="196715" cy="1326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2018744" y="1192977"/>
            <a:ext cx="161715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latin typeface="Bookman Old Style" pitchFamily="18" charset="0"/>
              </a:rPr>
              <a:t>В Криму тощо переслідуються  </a:t>
            </a:r>
            <a:r>
              <a:rPr lang="uk-UA" sz="900" dirty="0">
                <a:latin typeface="Bookman Old Style" pitchFamily="18" charset="0"/>
              </a:rPr>
              <a:t>україномовні громадяни 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1869168" y="1884312"/>
            <a:ext cx="196715" cy="132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2018744" y="1680332"/>
            <a:ext cx="1533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>
                <a:latin typeface="Bookman Old Style" pitchFamily="18" charset="0"/>
              </a:rPr>
              <a:t>В Україні переслідуються російськомовні громадяни 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1869168" y="2415191"/>
            <a:ext cx="196715" cy="1326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2018744" y="2286737"/>
            <a:ext cx="1533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latin typeface="Bookman Old Style" pitchFamily="18" charset="0"/>
              </a:rPr>
              <a:t>Важко сказати / Відмова</a:t>
            </a:r>
            <a:endParaRPr lang="uk-UA" sz="900" dirty="0">
              <a:latin typeface="Bookman Old Style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624282" y="1338721"/>
            <a:ext cx="196715" cy="1326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3773858" y="1201198"/>
            <a:ext cx="153353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>
                <a:latin typeface="Bookman Old Style" pitchFamily="18" charset="0"/>
              </a:rPr>
              <a:t>Отримання Томосу було необхідним і важливим кроком</a:t>
            </a:r>
            <a:endParaRPr lang="uk-UA" sz="900" dirty="0" smtClean="0">
              <a:latin typeface="Bookman Old Style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3624282" y="1869601"/>
            <a:ext cx="196715" cy="132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3773858" y="1665621"/>
            <a:ext cx="153353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>
                <a:latin typeface="Bookman Old Style" pitchFamily="18" charset="0"/>
              </a:rPr>
              <a:t>Отримання Томосу було помилкою і розсварило українців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3624282" y="2400480"/>
            <a:ext cx="196715" cy="1326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3773858" y="2272026"/>
            <a:ext cx="1533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latin typeface="Bookman Old Style" pitchFamily="18" charset="0"/>
              </a:rPr>
              <a:t>Важко сказати / Відмова</a:t>
            </a:r>
            <a:endParaRPr lang="uk-UA" sz="900" dirty="0">
              <a:latin typeface="Bookman Old Style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281655" y="1338721"/>
            <a:ext cx="196715" cy="1326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5431230" y="1201198"/>
            <a:ext cx="157916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latin typeface="Bookman Old Style" pitchFamily="18" charset="0"/>
              </a:rPr>
              <a:t>Рос. </a:t>
            </a:r>
            <a:r>
              <a:rPr lang="uk-UA" sz="900" dirty="0">
                <a:latin typeface="Bookman Old Style" pitchFamily="18" charset="0"/>
              </a:rPr>
              <a:t>прикордонники </a:t>
            </a:r>
            <a:r>
              <a:rPr lang="uk-UA" sz="900" dirty="0" smtClean="0">
                <a:latin typeface="Bookman Old Style" pitchFamily="18" charset="0"/>
              </a:rPr>
              <a:t>атакували </a:t>
            </a:r>
            <a:r>
              <a:rPr lang="uk-UA" sz="900" dirty="0">
                <a:latin typeface="Bookman Old Style" pitchFamily="18" charset="0"/>
              </a:rPr>
              <a:t>українських моряків</a:t>
            </a:r>
            <a:endParaRPr lang="uk-UA" sz="900" dirty="0" smtClean="0">
              <a:latin typeface="Bookman Old Style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281655" y="1869601"/>
            <a:ext cx="196715" cy="132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5431231" y="1665621"/>
            <a:ext cx="153353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>
                <a:latin typeface="Bookman Old Style" pitchFamily="18" charset="0"/>
              </a:rPr>
              <a:t>Українські моряки своїми діями спровокували атаку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281655" y="2400480"/>
            <a:ext cx="196715" cy="1326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5431231" y="2272026"/>
            <a:ext cx="1533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latin typeface="Bookman Old Style" pitchFamily="18" charset="0"/>
              </a:rPr>
              <a:t>Важко сказати / Відмова</a:t>
            </a:r>
            <a:endParaRPr lang="uk-UA" sz="900" dirty="0">
              <a:latin typeface="Bookman Old Style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7014712" y="1330500"/>
            <a:ext cx="196715" cy="1326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7164288" y="1192977"/>
            <a:ext cx="153353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>
                <a:latin typeface="Bookman Old Style" pitchFamily="18" charset="0"/>
              </a:rPr>
              <a:t>Оголошення воєнного стану було розумною пересторогою</a:t>
            </a:r>
            <a:endParaRPr lang="uk-UA" sz="900" dirty="0" smtClean="0">
              <a:latin typeface="Bookman Old Style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7014712" y="1861380"/>
            <a:ext cx="196715" cy="132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7164288" y="1657400"/>
            <a:ext cx="1533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>
                <a:latin typeface="Bookman Old Style" pitchFamily="18" charset="0"/>
              </a:rPr>
              <a:t>Оголошення воєнного стану не мало під собою реального підґрунтя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7014712" y="2392259"/>
            <a:ext cx="196715" cy="1326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TextBox 48"/>
          <p:cNvSpPr txBox="1"/>
          <p:nvPr/>
        </p:nvSpPr>
        <p:spPr>
          <a:xfrm>
            <a:off x="7164288" y="2263805"/>
            <a:ext cx="1533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latin typeface="Bookman Old Style" pitchFamily="18" charset="0"/>
              </a:rPr>
              <a:t>Важко сказати / Відмова</a:t>
            </a:r>
            <a:endParaRPr lang="uk-UA" sz="9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120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ХТО ПОЧАВ ПЕРШИМ ВІЙНУ:</a:t>
            </a:r>
            <a:br>
              <a:rPr lang="uk-UA" dirty="0" smtClean="0"/>
            </a:br>
            <a:r>
              <a:rPr lang="uk-UA" dirty="0" smtClean="0"/>
              <a:t>РЕГІОНАЛЬНИЙ ВИМІР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-20097" y="6627497"/>
            <a:ext cx="86114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i="1" dirty="0" smtClean="0">
                <a:latin typeface="Bookman Old Style" pitchFamily="18" charset="0"/>
              </a:rPr>
              <a:t>База: Усі респонденти відповідного регіону,</a:t>
            </a:r>
            <a:r>
              <a:rPr lang="en-US" sz="1000" i="1" dirty="0" smtClean="0">
                <a:latin typeface="Bookman Old Style" pitchFamily="18" charset="0"/>
              </a:rPr>
              <a:t> </a:t>
            </a:r>
            <a:r>
              <a:rPr lang="uk-UA" sz="1000" i="1" dirty="0" smtClean="0">
                <a:latin typeface="Bookman Old Style" pitchFamily="18" charset="0"/>
              </a:rPr>
              <a:t>Захід </a:t>
            </a:r>
            <a:r>
              <a:rPr lang="en-US" sz="1000" i="1" dirty="0" smtClean="0">
                <a:latin typeface="Bookman Old Style" pitchFamily="18" charset="0"/>
              </a:rPr>
              <a:t>n=</a:t>
            </a:r>
            <a:r>
              <a:rPr lang="uk-UA" sz="1000" i="1" dirty="0" smtClean="0">
                <a:latin typeface="Bookman Old Style" pitchFamily="18" charset="0"/>
              </a:rPr>
              <a:t>571</a:t>
            </a:r>
            <a:r>
              <a:rPr lang="uk-UA" sz="1000" i="1" dirty="0">
                <a:latin typeface="Bookman Old Style" pitchFamily="18" charset="0"/>
              </a:rPr>
              <a:t>, </a:t>
            </a:r>
            <a:r>
              <a:rPr lang="uk-UA" sz="1000" i="1" dirty="0" smtClean="0">
                <a:latin typeface="Bookman Old Style" pitchFamily="18" charset="0"/>
              </a:rPr>
              <a:t>Центр </a:t>
            </a:r>
            <a:r>
              <a:rPr lang="en-US" sz="1000" i="1" dirty="0" smtClean="0">
                <a:latin typeface="Bookman Old Style" pitchFamily="18" charset="0"/>
              </a:rPr>
              <a:t>n=</a:t>
            </a:r>
            <a:r>
              <a:rPr lang="uk-UA" sz="1000" i="1" dirty="0" smtClean="0">
                <a:latin typeface="Bookman Old Style" pitchFamily="18" charset="0"/>
              </a:rPr>
              <a:t>712, Південь </a:t>
            </a:r>
            <a:r>
              <a:rPr lang="en-US" sz="1000" i="1" dirty="0" smtClean="0">
                <a:latin typeface="Bookman Old Style" pitchFamily="18" charset="0"/>
              </a:rPr>
              <a:t>n=</a:t>
            </a:r>
            <a:r>
              <a:rPr lang="uk-UA" sz="1000" i="1" dirty="0" smtClean="0">
                <a:latin typeface="Bookman Old Style" pitchFamily="18" charset="0"/>
              </a:rPr>
              <a:t>489, Схід </a:t>
            </a:r>
            <a:r>
              <a:rPr lang="en-US" sz="1000" i="1" dirty="0" smtClean="0">
                <a:latin typeface="Bookman Old Style" pitchFamily="18" charset="0"/>
              </a:rPr>
              <a:t>n=</a:t>
            </a:r>
            <a:r>
              <a:rPr lang="uk-UA" sz="1000" i="1" dirty="0" smtClean="0">
                <a:latin typeface="Bookman Old Style" pitchFamily="18" charset="0"/>
              </a:rPr>
              <a:t>270</a:t>
            </a:r>
            <a:r>
              <a:rPr lang="en-US" sz="1000" i="1" dirty="0" smtClean="0">
                <a:latin typeface="Bookman Old Style" pitchFamily="18" charset="0"/>
              </a:rPr>
              <a:t>.</a:t>
            </a:r>
            <a:r>
              <a:rPr lang="uk-UA" sz="1000" i="1" dirty="0" smtClean="0">
                <a:latin typeface="Bookman Old Style" pitchFamily="18" charset="0"/>
              </a:rPr>
              <a:t> </a:t>
            </a:r>
            <a:endParaRPr lang="ru-RU" sz="1000" i="1" dirty="0" smtClean="0">
              <a:latin typeface="Bookman Old Style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 rot="5400000">
            <a:off x="6326188" y="2938790"/>
            <a:ext cx="502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dirty="0">
                <a:solidFill>
                  <a:schemeClr val="bg1"/>
                </a:solidFill>
                <a:latin typeface="Bookman Old Style" pitchFamily="18" charset="0"/>
              </a:rPr>
              <a:t>ХТО ПОЧАВ ПЕРШИМ ВІЙНУ:</a:t>
            </a:r>
            <a:br>
              <a:rPr lang="ru-RU" sz="1400" dirty="0">
                <a:solidFill>
                  <a:schemeClr val="bg1"/>
                </a:solidFill>
                <a:latin typeface="Bookman Old Style" pitchFamily="18" charset="0"/>
              </a:rPr>
            </a:br>
            <a:r>
              <a:rPr lang="ru-RU" sz="1400" dirty="0">
                <a:solidFill>
                  <a:schemeClr val="bg1"/>
                </a:solidFill>
                <a:latin typeface="Bookman Old Style" pitchFamily="18" charset="0"/>
              </a:rPr>
              <a:t>РЕГІОНАЛЬНИЙ ВИМІР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519035923"/>
              </p:ext>
            </p:extLst>
          </p:nvPr>
        </p:nvGraphicFramePr>
        <p:xfrm>
          <a:off x="251520" y="2564904"/>
          <a:ext cx="8327658" cy="3559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801234" y="1763786"/>
            <a:ext cx="196715" cy="1326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1065602" y="1599183"/>
            <a:ext cx="2066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dirty="0" smtClean="0">
                <a:latin typeface="Bookman Old Style" pitchFamily="18" charset="0"/>
              </a:rPr>
              <a:t>Війну першою почали сепаратисти та Росія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3486320" y="1770064"/>
            <a:ext cx="196715" cy="132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3635896" y="1599183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dirty="0" smtClean="0">
                <a:latin typeface="Bookman Old Style" pitchFamily="18" charset="0"/>
              </a:rPr>
              <a:t>Війну </a:t>
            </a:r>
            <a:r>
              <a:rPr lang="uk-UA" sz="1200" dirty="0">
                <a:latin typeface="Bookman Old Style" pitchFamily="18" charset="0"/>
              </a:rPr>
              <a:t>першими почали український уряд i </a:t>
            </a:r>
            <a:r>
              <a:rPr lang="uk-UA" sz="1200" dirty="0" smtClean="0">
                <a:latin typeface="Bookman Old Style" pitchFamily="18" charset="0"/>
              </a:rPr>
              <a:t>олігархи</a:t>
            </a:r>
            <a:endParaRPr lang="uk-UA" sz="1200" dirty="0">
              <a:latin typeface="Bookman Old Style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225897" y="1758579"/>
            <a:ext cx="196715" cy="1326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6384437" y="1585302"/>
            <a:ext cx="1533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dirty="0" smtClean="0">
                <a:latin typeface="Bookman Old Style" pitchFamily="18" charset="0"/>
              </a:rPr>
              <a:t>Важко сказати / Відмова</a:t>
            </a:r>
            <a:endParaRPr lang="uk-UA" sz="12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5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ПОЛІТИКА РЕГУЛЮВАННЯ ІНФОРМАЦІЙНОЇ СФЕРИ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-20097" y="6627497"/>
            <a:ext cx="86114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i="1" dirty="0" smtClean="0">
                <a:latin typeface="Bookman Old Style" pitchFamily="18" charset="0"/>
              </a:rPr>
              <a:t>База: Усі респонденти,</a:t>
            </a:r>
            <a:r>
              <a:rPr lang="en-US" sz="1000" i="1" dirty="0" smtClean="0">
                <a:latin typeface="Bookman Old Style" pitchFamily="18" charset="0"/>
              </a:rPr>
              <a:t> n=</a:t>
            </a:r>
            <a:r>
              <a:rPr lang="uk-UA" sz="1000" i="1" dirty="0" smtClean="0">
                <a:latin typeface="Bookman Old Style" pitchFamily="18" charset="0"/>
              </a:rPr>
              <a:t>2042</a:t>
            </a:r>
            <a:r>
              <a:rPr lang="en-US" sz="1000" i="1" dirty="0" smtClean="0">
                <a:latin typeface="Bookman Old Style" pitchFamily="18" charset="0"/>
              </a:rPr>
              <a:t>.</a:t>
            </a:r>
            <a:r>
              <a:rPr lang="uk-UA" sz="1000" i="1" dirty="0" smtClean="0">
                <a:latin typeface="Bookman Old Style" pitchFamily="18" charset="0"/>
              </a:rPr>
              <a:t> </a:t>
            </a:r>
            <a:endParaRPr lang="ru-RU" sz="1000" i="1" dirty="0" smtClean="0">
              <a:latin typeface="Bookman Old Style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 rot="5400000">
            <a:off x="6326188" y="3046511"/>
            <a:ext cx="5029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dirty="0">
                <a:solidFill>
                  <a:schemeClr val="bg1"/>
                </a:solidFill>
                <a:latin typeface="Bookman Old Style" pitchFamily="18" charset="0"/>
              </a:rPr>
              <a:t>ПОЛІТИКА РЕГУЛЮВАННЯ ІНФОРМАЦІЙНОЇ СФЕРИ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289709153"/>
              </p:ext>
            </p:extLst>
          </p:nvPr>
        </p:nvGraphicFramePr>
        <p:xfrm>
          <a:off x="251520" y="2564904"/>
          <a:ext cx="8327658" cy="3559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 flipV="1">
            <a:off x="2239108" y="1241867"/>
            <a:ext cx="0" cy="5184576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4424210" y="1241867"/>
            <a:ext cx="0" cy="5184576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6620563" y="1241867"/>
            <a:ext cx="0" cy="5184576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25334" y="6084041"/>
            <a:ext cx="6902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err="1" smtClean="0">
                <a:latin typeface="Bookman Old Style" pitchFamily="18" charset="0"/>
              </a:rPr>
              <a:t>Лют.18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45414" y="6084041"/>
            <a:ext cx="6902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err="1" smtClean="0">
                <a:latin typeface="Bookman Old Style" pitchFamily="18" charset="0"/>
              </a:rPr>
              <a:t>Лют.19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45960" y="1334275"/>
            <a:ext cx="196715" cy="1326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395536" y="1124744"/>
            <a:ext cx="18435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>
                <a:latin typeface="Bookman Old Style" pitchFamily="18" charset="0"/>
              </a:rPr>
              <a:t>В Україні забагато прокремлівських пропагандистських ЗМІ</a:t>
            </a:r>
            <a:endParaRPr lang="uk-UA" sz="900" dirty="0" smtClean="0">
              <a:latin typeface="Bookman Old Style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45960" y="1865155"/>
            <a:ext cx="196715" cy="132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395536" y="176352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>
                <a:latin typeface="Bookman Old Style" pitchFamily="18" charset="0"/>
              </a:rPr>
              <a:t>В Україні відбувається наступ на свободу слова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245960" y="2396034"/>
            <a:ext cx="196715" cy="1326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395536" y="2267580"/>
            <a:ext cx="1533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latin typeface="Bookman Old Style" pitchFamily="18" charset="0"/>
              </a:rPr>
              <a:t>Важко сказати / Відмова</a:t>
            </a:r>
            <a:endParaRPr lang="uk-UA" sz="900" dirty="0">
              <a:latin typeface="Bookman Old Style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383615" y="1334759"/>
            <a:ext cx="196715" cy="1326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2533190" y="1174304"/>
            <a:ext cx="182278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>
                <a:latin typeface="Bookman Old Style" pitchFamily="18" charset="0"/>
              </a:rPr>
              <a:t>Заборона російських телеканалів в Україні є необхідним кроком 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2383615" y="1865639"/>
            <a:ext cx="196715" cy="132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2533191" y="1661659"/>
            <a:ext cx="175243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>
                <a:latin typeface="Bookman Old Style" pitchFamily="18" charset="0"/>
              </a:rPr>
              <a:t>Заборона російських телеканалів в Україні є помилкою 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2383615" y="2396518"/>
            <a:ext cx="196715" cy="1326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2533191" y="2268064"/>
            <a:ext cx="1533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latin typeface="Bookman Old Style" pitchFamily="18" charset="0"/>
              </a:rPr>
              <a:t>Важко сказати / Відмова</a:t>
            </a:r>
            <a:endParaRPr lang="uk-UA" sz="900" dirty="0">
              <a:latin typeface="Bookman Old Style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639708" y="1338721"/>
            <a:ext cx="196715" cy="1326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4789284" y="1124744"/>
            <a:ext cx="187094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>
                <a:latin typeface="Bookman Old Style" pitchFamily="18" charset="0"/>
              </a:rPr>
              <a:t>Заборона окремих артистів і російських фільмів в Україні є необхідним кроком </a:t>
            </a:r>
            <a:endParaRPr lang="uk-UA" sz="900" dirty="0" smtClean="0">
              <a:latin typeface="Bookman Old Style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639708" y="1869601"/>
            <a:ext cx="196715" cy="132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4789283" y="1665621"/>
            <a:ext cx="183127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>
                <a:latin typeface="Bookman Old Style" pitchFamily="18" charset="0"/>
              </a:rPr>
              <a:t>Заборона окремих артистів і російських фільмів в Україні є помилкою 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4639708" y="2400480"/>
            <a:ext cx="196715" cy="1326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4789284" y="2272026"/>
            <a:ext cx="1533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latin typeface="Bookman Old Style" pitchFamily="18" charset="0"/>
              </a:rPr>
              <a:t>Важко сказати / Відмова</a:t>
            </a:r>
            <a:endParaRPr lang="uk-UA" sz="900" dirty="0">
              <a:latin typeface="Bookman Old Style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769797" y="1311827"/>
            <a:ext cx="196715" cy="1326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6919372" y="1124744"/>
            <a:ext cx="166881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>
                <a:latin typeface="Bookman Old Style" pitchFamily="18" charset="0"/>
              </a:rPr>
              <a:t>Заборона російських </a:t>
            </a:r>
            <a:r>
              <a:rPr lang="uk-UA" sz="900" dirty="0" err="1">
                <a:latin typeface="Bookman Old Style" pitchFamily="18" charset="0"/>
              </a:rPr>
              <a:t>соцмереж</a:t>
            </a:r>
            <a:r>
              <a:rPr lang="uk-UA" sz="900" dirty="0">
                <a:latin typeface="Bookman Old Style" pitchFamily="18" charset="0"/>
              </a:rPr>
              <a:t> є необхідним кроком </a:t>
            </a:r>
            <a:endParaRPr lang="uk-UA" sz="900" dirty="0" smtClean="0">
              <a:latin typeface="Bookman Old Style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769797" y="1842707"/>
            <a:ext cx="196715" cy="132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6919373" y="1691516"/>
            <a:ext cx="1632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>
                <a:latin typeface="Bookman Old Style" pitchFamily="18" charset="0"/>
              </a:rPr>
              <a:t>Заборона російських </a:t>
            </a:r>
            <a:r>
              <a:rPr lang="uk-UA" sz="900" dirty="0" err="1">
                <a:latin typeface="Bookman Old Style" pitchFamily="18" charset="0"/>
              </a:rPr>
              <a:t>соцмереж</a:t>
            </a:r>
            <a:r>
              <a:rPr lang="uk-UA" sz="900" dirty="0">
                <a:latin typeface="Bookman Old Style" pitchFamily="18" charset="0"/>
              </a:rPr>
              <a:t> є помилкою 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6769797" y="2373586"/>
            <a:ext cx="196715" cy="1326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6919373" y="2245132"/>
            <a:ext cx="1533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dirty="0" smtClean="0">
                <a:latin typeface="Bookman Old Style" pitchFamily="18" charset="0"/>
              </a:rPr>
              <a:t>Важко сказати / Відмова</a:t>
            </a:r>
            <a:endParaRPr lang="uk-UA" sz="900" dirty="0">
              <a:latin typeface="Bookman Old Style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621687" y="6084041"/>
            <a:ext cx="6902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err="1" smtClean="0">
                <a:latin typeface="Bookman Old Style" pitchFamily="18" charset="0"/>
              </a:rPr>
              <a:t>Лют.18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341767" y="6084041"/>
            <a:ext cx="6902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err="1" smtClean="0">
                <a:latin typeface="Bookman Old Style" pitchFamily="18" charset="0"/>
              </a:rPr>
              <a:t>Лют.19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835969" y="6084041"/>
            <a:ext cx="6902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err="1" smtClean="0">
                <a:latin typeface="Bookman Old Style" pitchFamily="18" charset="0"/>
              </a:rPr>
              <a:t>Лют.18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556049" y="6084041"/>
            <a:ext cx="6902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err="1" smtClean="0">
                <a:latin typeface="Bookman Old Style" pitchFamily="18" charset="0"/>
              </a:rPr>
              <a:t>Лют.19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032323" y="6084041"/>
            <a:ext cx="6902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err="1" smtClean="0">
                <a:latin typeface="Bookman Old Style" pitchFamily="18" charset="0"/>
              </a:rPr>
              <a:t>Лют.18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752403" y="6084041"/>
            <a:ext cx="6902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err="1" smtClean="0">
                <a:latin typeface="Bookman Old Style" pitchFamily="18" charset="0"/>
              </a:rPr>
              <a:t>Лют.19</a:t>
            </a:r>
            <a:endParaRPr lang="ru-RU" sz="1000" dirty="0" smtClean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5962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УКРАЇНСЬКІ СЕРІАЛИ І КІНОФІЛЬМИ</a:t>
            </a:r>
            <a:endParaRPr lang="ru-RU" dirty="0"/>
          </a:p>
        </p:txBody>
      </p:sp>
      <p:pic>
        <p:nvPicPr>
          <p:cNvPr id="5" name="Рисунок 4" descr="noun_Movie_86326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418793" cy="34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37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uk-UA" dirty="0"/>
              <a:t>УКРАЇНСЬКІ СЕРІАЛИ І КІНОФІЛЬМИ</a:t>
            </a:r>
            <a:endParaRPr lang="ru-RU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 rot="5400000">
            <a:off x="6326188" y="3046511"/>
            <a:ext cx="5029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dirty="0">
                <a:solidFill>
                  <a:schemeClr val="bg1"/>
                </a:solidFill>
                <a:latin typeface="Bookman Old Style" pitchFamily="18" charset="0"/>
              </a:rPr>
              <a:t>УКРАЇНСЬКІ СЕРІАЛИ І КІНОФІЛЬМИ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711" y="5151415"/>
            <a:ext cx="864000" cy="864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091100" y="5765941"/>
            <a:ext cx="122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dirty="0" smtClean="0">
                <a:latin typeface="Bookman Old Style" pitchFamily="18" charset="0"/>
                <a:cs typeface="Arial" pitchFamily="34" charset="0"/>
              </a:rPr>
              <a:t>Ні</a:t>
            </a:r>
            <a:endParaRPr lang="uk-UA" sz="1200" dirty="0">
              <a:latin typeface="Bookman Old Style" pitchFamily="18" charset="0"/>
              <a:cs typeface="Arial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0879" y="2636912"/>
            <a:ext cx="864096" cy="86409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873" y="3038655"/>
            <a:ext cx="864096" cy="864096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180" y="5109990"/>
            <a:ext cx="864000" cy="864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97441" y="1887680"/>
            <a:ext cx="41764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>
                <a:latin typeface="Bookman Old Style" pitchFamily="18" charset="0"/>
              </a:rPr>
              <a:t>Чи згодні Ви, що </a:t>
            </a:r>
            <a:r>
              <a:rPr lang="uk-UA" sz="1200" b="1" dirty="0">
                <a:solidFill>
                  <a:schemeClr val="accent2"/>
                </a:solidFill>
                <a:latin typeface="Bookman Old Style" pitchFamily="18" charset="0"/>
              </a:rPr>
              <a:t>протягом останніх трьох років</a:t>
            </a:r>
            <a:r>
              <a:rPr lang="uk-UA" sz="1200" b="1" dirty="0">
                <a:latin typeface="Bookman Old Style" pitchFamily="18" charset="0"/>
              </a:rPr>
              <a:t> на українському телебаченні почали показувати </a:t>
            </a:r>
            <a:r>
              <a:rPr lang="uk-UA" sz="1200" b="1" dirty="0">
                <a:solidFill>
                  <a:schemeClr val="accent2"/>
                </a:solidFill>
                <a:latin typeface="Bookman Old Style" pitchFamily="18" charset="0"/>
              </a:rPr>
              <a:t>більше серіалів українського </a:t>
            </a:r>
            <a:r>
              <a:rPr lang="uk-UA" sz="1200" b="1" dirty="0">
                <a:latin typeface="Bookman Old Style" pitchFamily="18" charset="0"/>
              </a:rPr>
              <a:t>виробництва</a:t>
            </a:r>
            <a:r>
              <a:rPr lang="ru-RU" sz="1200" b="1" dirty="0" smtClean="0">
                <a:latin typeface="Bookman Old Style" pitchFamily="18" charset="0"/>
              </a:rPr>
              <a:t>? 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27984" y="198001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>
                <a:latin typeface="Bookman Old Style" pitchFamily="18" charset="0"/>
              </a:rPr>
              <a:t>Чи </a:t>
            </a:r>
            <a:r>
              <a:rPr lang="uk-UA" sz="1200" b="1" dirty="0">
                <a:solidFill>
                  <a:schemeClr val="accent2"/>
                </a:solidFill>
                <a:latin typeface="Bookman Old Style" pitchFamily="18" charset="0"/>
              </a:rPr>
              <a:t>дивилися Ви протягом останнього року </a:t>
            </a:r>
            <a:r>
              <a:rPr lang="uk-UA" sz="1200" b="1" dirty="0">
                <a:latin typeface="Bookman Old Style" pitchFamily="18" charset="0"/>
              </a:rPr>
              <a:t>хоча б один повнометражний художній </a:t>
            </a:r>
            <a:r>
              <a:rPr lang="uk-UA" sz="1200" b="1" dirty="0">
                <a:solidFill>
                  <a:schemeClr val="accent2"/>
                </a:solidFill>
                <a:latin typeface="Bookman Old Style" pitchFamily="18" charset="0"/>
              </a:rPr>
              <a:t>фільм</a:t>
            </a:r>
            <a:r>
              <a:rPr lang="uk-UA" sz="1200" b="1" dirty="0">
                <a:latin typeface="Bookman Old Style" pitchFamily="18" charset="0"/>
              </a:rPr>
              <a:t> (або мультфільм) </a:t>
            </a:r>
            <a:r>
              <a:rPr lang="uk-UA" sz="1200" b="1" dirty="0">
                <a:solidFill>
                  <a:schemeClr val="accent2"/>
                </a:solidFill>
                <a:latin typeface="Bookman Old Style" pitchFamily="18" charset="0"/>
              </a:rPr>
              <a:t>українського</a:t>
            </a:r>
            <a:r>
              <a:rPr lang="uk-UA" sz="1200" b="1" dirty="0">
                <a:latin typeface="Bookman Old Style" pitchFamily="18" charset="0"/>
              </a:rPr>
              <a:t> виробництва</a:t>
            </a:r>
            <a:r>
              <a:rPr lang="ru-RU" sz="1200" b="1" dirty="0" smtClean="0">
                <a:latin typeface="Bookman Old Style" pitchFamily="18" charset="0"/>
              </a:rPr>
              <a:t>?</a:t>
            </a:r>
            <a:endParaRPr lang="ru-RU" sz="1000" dirty="0" smtClean="0">
              <a:latin typeface="Bookman Old Style" pitchFamily="18" charset="0"/>
            </a:endParaRPr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2321615183"/>
              </p:ext>
            </p:extLst>
          </p:nvPr>
        </p:nvGraphicFramePr>
        <p:xfrm>
          <a:off x="971600" y="3072164"/>
          <a:ext cx="2724150" cy="2876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1645920490"/>
              </p:ext>
            </p:extLst>
          </p:nvPr>
        </p:nvGraphicFramePr>
        <p:xfrm>
          <a:off x="5052687" y="2985670"/>
          <a:ext cx="2724150" cy="2876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115616" y="29782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73279" y="3697760"/>
            <a:ext cx="9992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Bookman Old Style" pitchFamily="18" charset="0"/>
                <a:cs typeface="Arial" pitchFamily="34" charset="0"/>
              </a:rPr>
              <a:t>Так</a:t>
            </a:r>
            <a:endParaRPr lang="ru-RU" sz="1200" dirty="0"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78569" y="5724516"/>
            <a:ext cx="122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dirty="0" smtClean="0">
                <a:latin typeface="Bookman Old Style" pitchFamily="18" charset="0"/>
                <a:cs typeface="Arial" pitchFamily="34" charset="0"/>
              </a:rPr>
              <a:t>Ні</a:t>
            </a:r>
            <a:endParaRPr lang="uk-UA" sz="1200" dirty="0"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55186" y="3312089"/>
            <a:ext cx="122491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05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Важко сказати / Відмова</a:t>
            </a:r>
            <a:endParaRPr lang="uk-UA" sz="105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13285" y="3296017"/>
            <a:ext cx="9992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Bookman Old Style" pitchFamily="18" charset="0"/>
                <a:cs typeface="Arial" pitchFamily="34" charset="0"/>
              </a:rPr>
              <a:t>Так</a:t>
            </a:r>
            <a:endParaRPr lang="ru-RU" sz="1200" dirty="0"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220462" y="2929153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60032" y="3262954"/>
            <a:ext cx="122491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05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Важко сказати / Відмова</a:t>
            </a:r>
            <a:endParaRPr lang="uk-UA" sz="105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5518800"/>
            <a:ext cx="1159200" cy="115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8361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ДЯКУЄМО ЗА УВАГУ!</a:t>
            </a:r>
            <a:endParaRPr lang="ru-RU" dirty="0"/>
          </a:p>
        </p:txBody>
      </p:sp>
      <p:pic>
        <p:nvPicPr>
          <p:cNvPr id="8" name="Рисунок 6" descr="index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1083" y="4689192"/>
            <a:ext cx="936000" cy="93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725144"/>
            <a:ext cx="3049750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2937" y="4674423"/>
            <a:ext cx="936104" cy="93610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255" y="4838514"/>
            <a:ext cx="1735030" cy="5170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>
          <a:xfrm>
            <a:off x="285750" y="1214438"/>
            <a:ext cx="7924800" cy="5257800"/>
          </a:xfrm>
        </p:spPr>
        <p:txBody>
          <a:bodyPr rtlCol="0">
            <a:noAutofit/>
          </a:bodyPr>
          <a:lstStyle/>
          <a:p>
            <a:pPr algn="just" fontAlgn="auto">
              <a:spcAft>
                <a:spcPts val="0"/>
              </a:spcAft>
              <a:buClr>
                <a:schemeClr val="tx1"/>
              </a:buClr>
              <a:buFont typeface="Courier New" pitchFamily="49" charset="0"/>
              <a:buChar char="o"/>
              <a:defRPr/>
            </a:pPr>
            <a:r>
              <a:rPr sz="1200" b="0" dirty="0">
                <a:latin typeface="Bookman Old Style" pitchFamily="18" charset="0"/>
              </a:rPr>
              <a:t>Опитування було проведене Київським міжнародним інститутом соціології протягом </a:t>
            </a:r>
            <a:r>
              <a:rPr sz="1200" b="0" dirty="0" smtClean="0">
                <a:latin typeface="Bookman Old Style" pitchFamily="18" charset="0"/>
              </a:rPr>
              <a:t>лютого 2019 року на замовлення </a:t>
            </a:r>
            <a:r>
              <a:rPr lang="uk-UA" sz="1200" b="0" dirty="0" smtClean="0">
                <a:latin typeface="Bookman Old Style" pitchFamily="18" charset="0"/>
              </a:rPr>
              <a:t>ГО </a:t>
            </a:r>
            <a:r>
              <a:rPr lang="uk-UA" sz="1200" b="0" dirty="0">
                <a:latin typeface="Bookman Old Style" pitchFamily="18" charset="0"/>
              </a:rPr>
              <a:t>«Детектор медіа» </a:t>
            </a:r>
            <a:r>
              <a:rPr lang="uk-UA" sz="1200" b="0" dirty="0" smtClean="0">
                <a:latin typeface="Bookman Old Style" pitchFamily="18" charset="0"/>
              </a:rPr>
              <a:t>за </a:t>
            </a:r>
            <a:r>
              <a:rPr lang="uk-UA" sz="1200" b="0" dirty="0">
                <a:latin typeface="Bookman Old Style" pitchFamily="18" charset="0"/>
              </a:rPr>
              <a:t>фінансової підтримки Міністерства закордонних справ </a:t>
            </a:r>
            <a:r>
              <a:rPr lang="uk-UA" sz="1200" b="0" dirty="0" smtClean="0">
                <a:latin typeface="Bookman Old Style" pitchFamily="18" charset="0"/>
              </a:rPr>
              <a:t>Данії</a:t>
            </a:r>
            <a:r>
              <a:rPr lang="en-US" sz="1200" b="0" dirty="0" smtClean="0">
                <a:latin typeface="Bookman Old Style" pitchFamily="18" charset="0"/>
              </a:rPr>
              <a:t> </a:t>
            </a:r>
            <a:r>
              <a:rPr lang="ru-RU" sz="1200" b="0" dirty="0" smtClean="0">
                <a:latin typeface="Bookman Old Style" pitchFamily="18" charset="0"/>
              </a:rPr>
              <a:t>і </a:t>
            </a:r>
            <a:r>
              <a:rPr lang="uk-UA" sz="1200" b="0" dirty="0" smtClean="0">
                <a:latin typeface="Bookman Old Style" pitchFamily="18" charset="0"/>
              </a:rPr>
              <a:t>Шведського агентства з питань міжнародної співпраці та розвитку</a:t>
            </a:r>
            <a:r>
              <a:rPr lang="uk-UA" sz="1200" b="0" dirty="0" smtClean="0">
                <a:latin typeface="Bookman Old Style" pitchFamily="18" charset="0"/>
              </a:rPr>
              <a:t>. </a:t>
            </a:r>
            <a:r>
              <a:rPr lang="uk-UA" sz="1200" b="0" dirty="0" smtClean="0">
                <a:latin typeface="Bookman Old Style" pitchFamily="18" charset="0"/>
              </a:rPr>
              <a:t>Польовий етап тривав з 9 по 20 лютого.</a:t>
            </a:r>
          </a:p>
          <a:p>
            <a:pPr algn="just" fontAlgn="auto">
              <a:spcAft>
                <a:spcPts val="0"/>
              </a:spcAft>
              <a:buClr>
                <a:schemeClr val="tx1"/>
              </a:buClr>
              <a:buFont typeface="Courier New" pitchFamily="49" charset="0"/>
              <a:buChar char="o"/>
              <a:defRPr/>
            </a:pPr>
            <a:endParaRPr sz="500" b="0" dirty="0">
              <a:latin typeface="Bookman Old Style" pitchFamily="18" charset="0"/>
            </a:endParaRPr>
          </a:p>
          <a:p>
            <a:pPr algn="just" fontAlgn="auto">
              <a:spcAft>
                <a:spcPts val="0"/>
              </a:spcAft>
              <a:buClr>
                <a:schemeClr val="tx1"/>
              </a:buClr>
              <a:buFont typeface="Courier New" pitchFamily="49" charset="0"/>
              <a:buChar char="o"/>
              <a:defRPr/>
            </a:pPr>
            <a:r>
              <a:rPr sz="1200" b="0" dirty="0">
                <a:latin typeface="Bookman Old Style" pitchFamily="18" charset="0"/>
              </a:rPr>
              <a:t>Для опитування була розроблена стратифікована випадкова 4-ступенева вибірка, випадкова на кожному ступені. Вибірка репрезентативна для України в цілому та для окремих 4 макрорегіонів:</a:t>
            </a:r>
          </a:p>
          <a:p>
            <a:pPr algn="just" fontAlgn="auto">
              <a:spcAft>
                <a:spcPts val="0"/>
              </a:spcAft>
              <a:buClr>
                <a:schemeClr val="tx1"/>
              </a:buClr>
              <a:buFont typeface="Courier New" pitchFamily="49" charset="0"/>
              <a:buChar char="o"/>
              <a:defRPr/>
            </a:pPr>
            <a:endParaRPr sz="500" b="0" dirty="0">
              <a:latin typeface="Bookman Old Style" pitchFamily="18" charset="0"/>
            </a:endParaRPr>
          </a:p>
          <a:p>
            <a:pPr marL="722313" algn="just" fontAlgn="auto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sz="1200" b="0" dirty="0">
                <a:latin typeface="Bookman Old Style" pitchFamily="18" charset="0"/>
              </a:rPr>
              <a:t>Західного – Волинська, Закарпатська, Івано-Франківська, Львівська, Рівненська, Тернопільська, Хмельницька і Чернівецька області , </a:t>
            </a:r>
          </a:p>
          <a:p>
            <a:pPr marL="722313" algn="just" fontAlgn="auto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sz="1200" b="0" dirty="0">
                <a:latin typeface="Bookman Old Style" pitchFamily="18" charset="0"/>
              </a:rPr>
              <a:t>Центрального – Вінницька, Житомирська, Кіровоградська, Київська, Полтавська, Сумська, Чернігівська області  та м. Київ, </a:t>
            </a:r>
          </a:p>
          <a:p>
            <a:pPr marL="722313" algn="just" fontAlgn="auto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sz="1200" b="0" dirty="0">
                <a:latin typeface="Bookman Old Style" pitchFamily="18" charset="0"/>
              </a:rPr>
              <a:t>Південного – Дніпропетровська, Запорізька, Миколаївська, Одеська і Херсонська області,</a:t>
            </a:r>
          </a:p>
          <a:p>
            <a:pPr marL="722313" algn="just" fontAlgn="auto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sz="1200" b="0" dirty="0">
                <a:latin typeface="Bookman Old Style" pitchFamily="18" charset="0"/>
              </a:rPr>
              <a:t>Східного – Донецька, Луганська і Харківська області.</a:t>
            </a:r>
          </a:p>
          <a:p>
            <a:pPr algn="just" fontAlgn="auto">
              <a:spcAft>
                <a:spcPts val="0"/>
              </a:spcAft>
              <a:buClr>
                <a:schemeClr val="tx1"/>
              </a:buClr>
              <a:buFont typeface="Courier New" pitchFamily="49" charset="0"/>
              <a:buChar char="o"/>
              <a:defRPr/>
            </a:pPr>
            <a:endParaRPr sz="500" b="0" dirty="0">
              <a:latin typeface="Bookman Old Style" pitchFamily="18" charset="0"/>
            </a:endParaRPr>
          </a:p>
          <a:p>
            <a:pPr algn="just" fontAlgn="auto">
              <a:spcAft>
                <a:spcPts val="0"/>
              </a:spcAft>
              <a:buClr>
                <a:schemeClr val="tx1"/>
              </a:buClr>
              <a:buFont typeface="Courier New" pitchFamily="49" charset="0"/>
              <a:buChar char="o"/>
              <a:defRPr/>
            </a:pPr>
            <a:r>
              <a:rPr sz="1200" b="0" dirty="0">
                <a:latin typeface="Bookman Old Style" pitchFamily="18" charset="0"/>
              </a:rPr>
              <a:t>У Луганській </a:t>
            </a:r>
            <a:r>
              <a:rPr sz="1200" b="0" dirty="0" smtClean="0">
                <a:latin typeface="Bookman Old Style" pitchFamily="18" charset="0"/>
              </a:rPr>
              <a:t>та Донецькій області </a:t>
            </a:r>
            <a:r>
              <a:rPr sz="1200" b="0" dirty="0">
                <a:latin typeface="Bookman Old Style" pitchFamily="18" charset="0"/>
              </a:rPr>
              <a:t>опитування проводилося тільки на території, яка контролюється українською владою. </a:t>
            </a:r>
          </a:p>
          <a:p>
            <a:pPr algn="just" fontAlgn="auto">
              <a:spcAft>
                <a:spcPts val="0"/>
              </a:spcAft>
              <a:buClr>
                <a:schemeClr val="tx1"/>
              </a:buClr>
              <a:buFont typeface="Courier New" pitchFamily="49" charset="0"/>
              <a:buChar char="o"/>
              <a:defRPr/>
            </a:pPr>
            <a:endParaRPr sz="500" b="0" dirty="0">
              <a:latin typeface="Bookman Old Style" pitchFamily="18" charset="0"/>
            </a:endParaRPr>
          </a:p>
          <a:p>
            <a:pPr algn="just" fontAlgn="auto">
              <a:spcAft>
                <a:spcPts val="0"/>
              </a:spcAft>
              <a:buClr>
                <a:schemeClr val="tx1"/>
              </a:buClr>
              <a:buFont typeface="Courier New" pitchFamily="49" charset="0"/>
              <a:buChar char="o"/>
              <a:defRPr/>
            </a:pPr>
            <a:r>
              <a:rPr sz="1200" b="0" dirty="0">
                <a:latin typeface="Bookman Old Style" pitchFamily="18" charset="0"/>
              </a:rPr>
              <a:t>Всього було опитано </a:t>
            </a:r>
            <a:r>
              <a:rPr sz="1200" b="0" dirty="0" smtClean="0">
                <a:latin typeface="Bookman Old Style" pitchFamily="18" charset="0"/>
              </a:rPr>
              <a:t>2042 респонденти, </a:t>
            </a:r>
            <a:r>
              <a:rPr sz="1200" b="0" dirty="0">
                <a:latin typeface="Bookman Old Style" pitchFamily="18" charset="0"/>
              </a:rPr>
              <a:t>які проживають у всіх областях України та в м. Києві (крім АР Крим). </a:t>
            </a:r>
            <a:r>
              <a:rPr lang="uk-UA" sz="1200" b="0" dirty="0" smtClean="0">
                <a:latin typeface="Bookman Old Style" pitchFamily="18" charset="0"/>
              </a:rPr>
              <a:t>Опитування проводилося методом особистих інтерв'ю з використанням планшетів у домогосподарствах проживання респондентів</a:t>
            </a:r>
            <a:r>
              <a:rPr sz="1200" b="0" dirty="0" smtClean="0">
                <a:latin typeface="Bookman Old Style" pitchFamily="18" charset="0"/>
              </a:rPr>
              <a:t> (САРІ).</a:t>
            </a:r>
            <a:endParaRPr sz="1200" b="0" dirty="0">
              <a:latin typeface="Bookman Old Style" pitchFamily="18" charset="0"/>
            </a:endParaRPr>
          </a:p>
          <a:p>
            <a:pPr algn="just" fontAlgn="auto">
              <a:spcAft>
                <a:spcPts val="0"/>
              </a:spcAft>
              <a:buClr>
                <a:schemeClr val="tx1"/>
              </a:buClr>
              <a:buFont typeface="Courier New" pitchFamily="49" charset="0"/>
              <a:buChar char="o"/>
              <a:defRPr/>
            </a:pPr>
            <a:endParaRPr sz="500" b="0" dirty="0">
              <a:latin typeface="Bookman Old Style" pitchFamily="18" charset="0"/>
            </a:endParaRPr>
          </a:p>
          <a:p>
            <a:pPr algn="just" fontAlgn="auto">
              <a:spcAft>
                <a:spcPts val="0"/>
              </a:spcAft>
              <a:buClr>
                <a:schemeClr val="tx1"/>
              </a:buClr>
              <a:buFont typeface="Courier New" pitchFamily="49" charset="0"/>
              <a:buChar char="o"/>
              <a:defRPr/>
            </a:pPr>
            <a:r>
              <a:rPr sz="1200" b="0" dirty="0">
                <a:latin typeface="Bookman Old Style" pitchFamily="18" charset="0"/>
              </a:rPr>
              <a:t>Статистична похибка вибірки (з імовірністю 0.95 і за дизайн-ефекту 1.5) не перевищує:</a:t>
            </a:r>
          </a:p>
          <a:p>
            <a:pPr algn="just" fontAlgn="auto">
              <a:spcAft>
                <a:spcPts val="0"/>
              </a:spcAft>
              <a:buClr>
                <a:schemeClr val="tx1"/>
              </a:buClr>
              <a:buFont typeface="Courier New" pitchFamily="49" charset="0"/>
              <a:buChar char="o"/>
              <a:defRPr/>
            </a:pPr>
            <a:endParaRPr sz="1200" b="0" dirty="0">
              <a:latin typeface="Bookman Old Style" pitchFamily="18" charset="0"/>
            </a:endParaRPr>
          </a:p>
          <a:p>
            <a:pPr marL="2154238" algn="just" fontAlgn="auto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§"/>
              <a:tabLst>
                <a:tab pos="2152650" algn="l"/>
              </a:tabLst>
              <a:defRPr/>
            </a:pPr>
            <a:r>
              <a:rPr lang="en-US" sz="1200" b="0" dirty="0" smtClean="0">
                <a:latin typeface="Bookman Old Style" pitchFamily="18" charset="0"/>
              </a:rPr>
              <a:t>3</a:t>
            </a:r>
            <a:r>
              <a:rPr sz="1200" b="0" dirty="0" smtClean="0">
                <a:latin typeface="Bookman Old Style" pitchFamily="18" charset="0"/>
              </a:rPr>
              <a:t>.</a:t>
            </a:r>
            <a:r>
              <a:rPr lang="en-US" sz="1200" b="0" dirty="0" smtClean="0">
                <a:latin typeface="Bookman Old Style" pitchFamily="18" charset="0"/>
              </a:rPr>
              <a:t>3</a:t>
            </a:r>
            <a:r>
              <a:rPr sz="1200" b="0" dirty="0" smtClean="0">
                <a:latin typeface="Bookman Old Style" pitchFamily="18" charset="0"/>
              </a:rPr>
              <a:t>% </a:t>
            </a:r>
            <a:r>
              <a:rPr sz="1200" b="0" dirty="0">
                <a:latin typeface="Bookman Old Style" pitchFamily="18" charset="0"/>
              </a:rPr>
              <a:t>для показників, близьких до 50%,</a:t>
            </a:r>
          </a:p>
          <a:p>
            <a:pPr marL="2154238" algn="just" fontAlgn="auto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§"/>
              <a:tabLst>
                <a:tab pos="2152650" algn="l"/>
              </a:tabLst>
              <a:defRPr/>
            </a:pPr>
            <a:r>
              <a:rPr lang="en-US" sz="1200" b="0" dirty="0" smtClean="0">
                <a:latin typeface="Bookman Old Style" pitchFamily="18" charset="0"/>
              </a:rPr>
              <a:t>2</a:t>
            </a:r>
            <a:r>
              <a:rPr sz="1200" b="0" dirty="0" smtClean="0">
                <a:latin typeface="Bookman Old Style" pitchFamily="18" charset="0"/>
              </a:rPr>
              <a:t>.</a:t>
            </a:r>
            <a:r>
              <a:rPr lang="en-US" sz="1200" b="0" dirty="0" smtClean="0">
                <a:latin typeface="Bookman Old Style" pitchFamily="18" charset="0"/>
              </a:rPr>
              <a:t>8</a:t>
            </a:r>
            <a:r>
              <a:rPr sz="1200" b="0" dirty="0" smtClean="0">
                <a:latin typeface="Bookman Old Style" pitchFamily="18" charset="0"/>
              </a:rPr>
              <a:t>% </a:t>
            </a:r>
            <a:r>
              <a:rPr sz="1200" b="0" dirty="0">
                <a:latin typeface="Bookman Old Style" pitchFamily="18" charset="0"/>
              </a:rPr>
              <a:t>для показників, близьких до 25 або 75%,</a:t>
            </a:r>
          </a:p>
          <a:p>
            <a:pPr marL="2154238" algn="just" fontAlgn="auto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§"/>
              <a:tabLst>
                <a:tab pos="2152650" algn="l"/>
              </a:tabLst>
              <a:defRPr/>
            </a:pPr>
            <a:r>
              <a:rPr lang="en-US" sz="1200" b="0" dirty="0" smtClean="0">
                <a:latin typeface="Bookman Old Style" pitchFamily="18" charset="0"/>
              </a:rPr>
              <a:t>2</a:t>
            </a:r>
            <a:r>
              <a:rPr sz="1200" b="0" dirty="0" smtClean="0">
                <a:latin typeface="Bookman Old Style" pitchFamily="18" charset="0"/>
              </a:rPr>
              <a:t>.</a:t>
            </a:r>
            <a:r>
              <a:rPr lang="en-US" sz="1200" b="0" dirty="0" smtClean="0">
                <a:latin typeface="Bookman Old Style" pitchFamily="18" charset="0"/>
              </a:rPr>
              <a:t>0</a:t>
            </a:r>
            <a:r>
              <a:rPr sz="1200" b="0" dirty="0" smtClean="0">
                <a:latin typeface="Bookman Old Style" pitchFamily="18" charset="0"/>
              </a:rPr>
              <a:t>% </a:t>
            </a:r>
            <a:r>
              <a:rPr sz="1200" b="0" dirty="0">
                <a:latin typeface="Bookman Old Style" pitchFamily="18" charset="0"/>
              </a:rPr>
              <a:t>для показників, близьких до 12 або 88%,</a:t>
            </a:r>
          </a:p>
          <a:p>
            <a:pPr marL="2154238" algn="just" fontAlgn="auto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§"/>
              <a:tabLst>
                <a:tab pos="2152650" algn="l"/>
              </a:tabLst>
              <a:defRPr/>
            </a:pPr>
            <a:r>
              <a:rPr lang="en-US" sz="1200" b="0" dirty="0" smtClean="0">
                <a:latin typeface="Bookman Old Style" pitchFamily="18" charset="0"/>
              </a:rPr>
              <a:t>1</a:t>
            </a:r>
            <a:r>
              <a:rPr sz="1200" b="0" dirty="0" smtClean="0">
                <a:latin typeface="Bookman Old Style" pitchFamily="18" charset="0"/>
              </a:rPr>
              <a:t>.</a:t>
            </a:r>
            <a:r>
              <a:rPr lang="en-US" sz="1200" b="0" dirty="0" smtClean="0">
                <a:latin typeface="Bookman Old Style" pitchFamily="18" charset="0"/>
              </a:rPr>
              <a:t>4</a:t>
            </a:r>
            <a:r>
              <a:rPr sz="1200" b="0" dirty="0" smtClean="0">
                <a:latin typeface="Bookman Old Style" pitchFamily="18" charset="0"/>
              </a:rPr>
              <a:t>% </a:t>
            </a:r>
            <a:r>
              <a:rPr sz="1200" b="0" dirty="0">
                <a:latin typeface="Bookman Old Style" pitchFamily="18" charset="0"/>
              </a:rPr>
              <a:t>для показників, близьких до 5 або 95%,</a:t>
            </a:r>
          </a:p>
          <a:p>
            <a:pPr marL="2154238" algn="just" fontAlgn="auto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§"/>
              <a:tabLst>
                <a:tab pos="2152650" algn="l"/>
              </a:tabLst>
              <a:defRPr/>
            </a:pPr>
            <a:r>
              <a:rPr lang="en-US" sz="1200" b="0" dirty="0" smtClean="0">
                <a:latin typeface="Bookman Old Style" pitchFamily="18" charset="0"/>
              </a:rPr>
              <a:t>0</a:t>
            </a:r>
            <a:r>
              <a:rPr sz="1200" b="0" dirty="0" smtClean="0">
                <a:latin typeface="Bookman Old Style" pitchFamily="18" charset="0"/>
              </a:rPr>
              <a:t>.</a:t>
            </a:r>
            <a:r>
              <a:rPr lang="en-US" sz="1200" b="0" dirty="0" smtClean="0">
                <a:latin typeface="Bookman Old Style" pitchFamily="18" charset="0"/>
              </a:rPr>
              <a:t>7</a:t>
            </a:r>
            <a:r>
              <a:rPr sz="1200" b="0" dirty="0" smtClean="0">
                <a:latin typeface="Bookman Old Style" pitchFamily="18" charset="0"/>
              </a:rPr>
              <a:t>% </a:t>
            </a:r>
            <a:r>
              <a:rPr sz="1200" b="0" dirty="0">
                <a:latin typeface="Bookman Old Style" pitchFamily="18" charset="0"/>
              </a:rPr>
              <a:t>для показників, близьких до 1 або 99%.</a:t>
            </a:r>
          </a:p>
        </p:txBody>
      </p:sp>
      <p:sp>
        <p:nvSpPr>
          <p:cNvPr id="921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МЕТОДОЛОГІЯ ОПИТУВАННЯ</a:t>
            </a:r>
            <a:endParaRPr lang="ru-RU" dirty="0" smtClean="0"/>
          </a:p>
        </p:txBody>
      </p:sp>
      <p:sp>
        <p:nvSpPr>
          <p:cNvPr id="9220" name="TextBox 4"/>
          <p:cNvSpPr txBox="1">
            <a:spLocks noChangeArrowheads="1"/>
          </p:cNvSpPr>
          <p:nvPr/>
        </p:nvSpPr>
        <p:spPr bwMode="auto">
          <a:xfrm rot="5400000">
            <a:off x="6326188" y="3046412"/>
            <a:ext cx="5029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400" dirty="0">
                <a:solidFill>
                  <a:schemeClr val="bg1"/>
                </a:solidFill>
                <a:latin typeface="Bookman Old Style" pitchFamily="18" charset="0"/>
              </a:rPr>
              <a:t>МЕТОДОЛОГІЯ ОПИТУВАННЯ</a:t>
            </a:r>
            <a:endParaRPr lang="ru-RU" sz="1400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518800"/>
            <a:ext cx="1159200" cy="115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СТРУКТУРА І ДОВІРА ДО ДЖЕРЕЛ ІНФОРМАЦІЇ</a:t>
            </a:r>
            <a:endParaRPr lang="ru-RU" dirty="0"/>
          </a:p>
        </p:txBody>
      </p:sp>
      <p:pic>
        <p:nvPicPr>
          <p:cNvPr id="6" name="Рисунок 5" descr="noun_Information_227792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420000" cy="34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12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СТРУКТУРА І ДОВІРА ДО ДЖЕРЕЛ ІНФОРМАЦІЇ:</a:t>
            </a:r>
            <a:br>
              <a:rPr lang="ru-RU" dirty="0"/>
            </a:br>
            <a:r>
              <a:rPr lang="ru-RU" dirty="0" smtClean="0"/>
              <a:t>ТОП-ДЖЕРЕЛА</a:t>
            </a:r>
            <a:endParaRPr lang="ru-RU" dirty="0"/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 rot="5400000">
            <a:off x="6326188" y="2938790"/>
            <a:ext cx="502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dirty="0">
                <a:solidFill>
                  <a:schemeClr val="bg1"/>
                </a:solidFill>
                <a:latin typeface="Bookman Old Style" pitchFamily="18" charset="0"/>
              </a:rPr>
              <a:t>СТРУКТУРА І ДОВІРА ДО ДЖЕРЕЛ ІНФОРМАЦІЇ:</a:t>
            </a:r>
            <a:br>
              <a:rPr lang="ru-RU" sz="1400" dirty="0">
                <a:solidFill>
                  <a:schemeClr val="bg1"/>
                </a:solidFill>
                <a:latin typeface="Bookman Old Style" pitchFamily="18" charset="0"/>
              </a:rPr>
            </a:br>
            <a:r>
              <a:rPr lang="ru-RU" sz="1400" dirty="0">
                <a:solidFill>
                  <a:schemeClr val="bg1"/>
                </a:solidFill>
                <a:latin typeface="Bookman Old Style" pitchFamily="18" charset="0"/>
              </a:rPr>
              <a:t>ТОП-ДЖЕРЕЛА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018060"/>
              </p:ext>
            </p:extLst>
          </p:nvPr>
        </p:nvGraphicFramePr>
        <p:xfrm>
          <a:off x="323528" y="2384608"/>
          <a:ext cx="7992888" cy="3783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764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20346"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Українське телебачення (загальнонаціональні канали)</a:t>
                      </a:r>
                      <a:endParaRPr lang="uk-UA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Bookman Old Style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0346"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Українські </a:t>
                      </a:r>
                      <a:r>
                        <a:rPr lang="uk-UA" sz="1200" b="0" i="0" u="none" strike="noStrike" noProof="0" dirty="0" err="1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Інтернет-ЗМІ</a:t>
                      </a:r>
                      <a:endParaRPr lang="uk-UA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Bookman Old Style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0346"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Соціальні мережі</a:t>
                      </a:r>
                      <a:endParaRPr lang="uk-UA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Bookman Old Style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0346"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Родичі, друзі, сусіди, колеги по роботі, знайомі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Bookman Old Style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0346"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Українські газети (загальнонаціональні видання)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Bookman Old Style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20346"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Українське радіо (загальнонаціональні станції)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Bookman Old Style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20346"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Російське телебачення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Bookman Old Style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20346"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Місцеве телебачення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Bookman Old Style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20346"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Місцеві </a:t>
                      </a:r>
                      <a:r>
                        <a:rPr lang="uk-UA" sz="1200" b="0" i="0" u="none" strike="noStrike" noProof="0" dirty="0" err="1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Інтернет-ЗМІ</a:t>
                      </a:r>
                      <a:endParaRPr lang="uk-UA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Bookman Old Style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Скругленный прямоугольник 8"/>
          <p:cNvSpPr/>
          <p:nvPr/>
        </p:nvSpPr>
        <p:spPr>
          <a:xfrm>
            <a:off x="323528" y="2356978"/>
            <a:ext cx="7916120" cy="494842"/>
          </a:xfrm>
          <a:prstGeom prst="roundRect">
            <a:avLst/>
          </a:prstGeom>
          <a:solidFill>
            <a:schemeClr val="accent1">
              <a:alpha val="0"/>
            </a:schemeClr>
          </a:solidFill>
          <a:ln w="1905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73176" y="1590056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Bookman Old Style" pitchFamily="18" charset="0"/>
              </a:rPr>
              <a:t>З </a:t>
            </a:r>
            <a:r>
              <a:rPr lang="uk-UA" sz="1200" b="1" dirty="0" smtClean="0">
                <a:latin typeface="Bookman Old Style" pitchFamily="18" charset="0"/>
              </a:rPr>
              <a:t>яких джерел Ви </a:t>
            </a:r>
            <a:r>
              <a:rPr lang="uk-UA" sz="1200" b="1" dirty="0" smtClean="0">
                <a:solidFill>
                  <a:schemeClr val="accent2"/>
                </a:solidFill>
                <a:latin typeface="Bookman Old Style" pitchFamily="18" charset="0"/>
              </a:rPr>
              <a:t>найчастіше отримуєте інформацію </a:t>
            </a:r>
            <a:r>
              <a:rPr lang="uk-UA" sz="1200" b="1" dirty="0" smtClean="0">
                <a:latin typeface="Bookman Old Style" pitchFamily="18" charset="0"/>
              </a:rPr>
              <a:t>про стан справ в Україні та світі? / Яким із перерахованих джерел інформації Ви </a:t>
            </a:r>
            <a:r>
              <a:rPr lang="uk-UA" sz="1200" b="1" dirty="0" smtClean="0">
                <a:solidFill>
                  <a:schemeClr val="accent2"/>
                </a:solidFill>
                <a:latin typeface="Bookman Old Style" pitchFamily="18" charset="0"/>
              </a:rPr>
              <a:t>довіряєте</a:t>
            </a:r>
            <a:r>
              <a:rPr lang="ru-RU" sz="1200" b="1" dirty="0" smtClean="0">
                <a:latin typeface="Bookman Old Style" pitchFamily="18" charset="0"/>
              </a:rPr>
              <a:t>?</a:t>
            </a:r>
            <a:endParaRPr lang="ru-RU" sz="1000" dirty="0" smtClean="0">
              <a:latin typeface="Bookman Old Style" pitchFamily="18" charset="0"/>
            </a:endParaRP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2286916416"/>
              </p:ext>
            </p:extLst>
          </p:nvPr>
        </p:nvGraphicFramePr>
        <p:xfrm>
          <a:off x="4190163" y="2407499"/>
          <a:ext cx="3798277" cy="3757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5518800"/>
            <a:ext cx="1159200" cy="11592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-20097" y="6627497"/>
            <a:ext cx="86114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i="1" dirty="0" smtClean="0">
                <a:latin typeface="Bookman Old Style" pitchFamily="18" charset="0"/>
              </a:rPr>
              <a:t>База: Усі респонденти,</a:t>
            </a:r>
            <a:r>
              <a:rPr lang="en-US" sz="1000" i="1" dirty="0" smtClean="0">
                <a:latin typeface="Bookman Old Style" pitchFamily="18" charset="0"/>
              </a:rPr>
              <a:t> n=</a:t>
            </a:r>
            <a:r>
              <a:rPr lang="uk-UA" sz="1000" i="1" dirty="0" smtClean="0">
                <a:latin typeface="Bookman Old Style" pitchFamily="18" charset="0"/>
              </a:rPr>
              <a:t>2042</a:t>
            </a:r>
            <a:r>
              <a:rPr lang="en-US" sz="1000" i="1" dirty="0" smtClean="0">
                <a:latin typeface="Bookman Old Style" pitchFamily="18" charset="0"/>
              </a:rPr>
              <a:t>.</a:t>
            </a:r>
            <a:r>
              <a:rPr lang="uk-UA" sz="1000" i="1" dirty="0" smtClean="0">
                <a:latin typeface="Bookman Old Style" pitchFamily="18" charset="0"/>
              </a:rPr>
              <a:t> </a:t>
            </a:r>
            <a:endParaRPr lang="ru-RU" sz="1000" i="1" dirty="0" smtClean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139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ДИНАМІКА КОРИСТУВАННЯ ТОП-ДЖЕРЕЛАМИ ІНФОРМАЦІЇ</a:t>
            </a:r>
            <a:endParaRPr lang="ru-RU" dirty="0"/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 rot="5400000">
            <a:off x="6326188" y="2938790"/>
            <a:ext cx="502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dirty="0">
                <a:solidFill>
                  <a:schemeClr val="bg1"/>
                </a:solidFill>
                <a:latin typeface="Bookman Old Style" pitchFamily="18" charset="0"/>
              </a:rPr>
              <a:t>СТРУКТУРА І ДОВІРА ДО ДЖЕРЕЛ ІНФОРМАЦІЇ:</a:t>
            </a:r>
            <a:br>
              <a:rPr lang="ru-RU" sz="1400" dirty="0">
                <a:solidFill>
                  <a:schemeClr val="bg1"/>
                </a:solidFill>
                <a:latin typeface="Bookman Old Style" pitchFamily="18" charset="0"/>
              </a:rPr>
            </a:br>
            <a:r>
              <a:rPr lang="ru-RU" sz="1400" dirty="0">
                <a:solidFill>
                  <a:schemeClr val="bg1"/>
                </a:solidFill>
                <a:latin typeface="Bookman Old Style" pitchFamily="18" charset="0"/>
              </a:rPr>
              <a:t>ТОП-ДЖЕРЕЛА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109633"/>
              </p:ext>
            </p:extLst>
          </p:nvPr>
        </p:nvGraphicFramePr>
        <p:xfrm>
          <a:off x="323528" y="2384608"/>
          <a:ext cx="7992888" cy="3783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764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20346"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Українське телебачення (загальнонаціональні</a:t>
                      </a:r>
                      <a:r>
                        <a:rPr lang="uk-UA" sz="12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 </a:t>
                      </a:r>
                      <a:r>
                        <a:rPr lang="uk-UA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канали)</a:t>
                      </a:r>
                      <a:endParaRPr lang="uk-UA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Bookman Old Style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0346"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Українські </a:t>
                      </a:r>
                      <a:r>
                        <a:rPr lang="uk-UA" sz="1200" b="0" i="0" u="none" strike="noStrike" noProof="0" dirty="0" err="1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Інтернет-ЗМІ</a:t>
                      </a:r>
                      <a:endParaRPr lang="uk-UA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Bookman Old Style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0346"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Соціальні мережі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Bookman Old Style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0346"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Родичі, друзі, сусіди, колеги по роботі, знайомі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Bookman Old Style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0346"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Українські газети (загальнонаціональні видання)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Bookman Old Style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20346"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Українське радіо (загальнонаціональні станції)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Bookman Old Style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20346"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Російське телебачення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Bookman Old Style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20346"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Місцеве телебачення</a:t>
                      </a:r>
                      <a:endParaRPr lang="uk-UA" sz="1200" b="0" i="0" u="none" strike="noStrike" noProof="0">
                        <a:solidFill>
                          <a:srgbClr val="00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Bookman Old Style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20346"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Місцеві </a:t>
                      </a:r>
                      <a:r>
                        <a:rPr lang="uk-UA" sz="1200" b="0" i="0" u="none" strike="noStrike" noProof="0" dirty="0" err="1" smtClean="0"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</a:rPr>
                        <a:t>Інтернет-ЗМІ</a:t>
                      </a:r>
                      <a:endParaRPr lang="uk-UA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Bookman Old Style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Скругленный прямоугольник 8"/>
          <p:cNvSpPr/>
          <p:nvPr/>
        </p:nvSpPr>
        <p:spPr>
          <a:xfrm>
            <a:off x="323528" y="2356978"/>
            <a:ext cx="7916120" cy="494842"/>
          </a:xfrm>
          <a:prstGeom prst="roundRect">
            <a:avLst/>
          </a:prstGeom>
          <a:solidFill>
            <a:schemeClr val="accent1">
              <a:alpha val="0"/>
            </a:schemeClr>
          </a:solidFill>
          <a:ln w="1905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73176" y="1590056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Bookman Old Style" pitchFamily="18" charset="0"/>
              </a:rPr>
              <a:t>З </a:t>
            </a:r>
            <a:r>
              <a:rPr lang="uk-UA" sz="1200" b="1" dirty="0" smtClean="0">
                <a:latin typeface="Bookman Old Style" pitchFamily="18" charset="0"/>
              </a:rPr>
              <a:t>яких джерел Ви </a:t>
            </a:r>
            <a:r>
              <a:rPr lang="uk-UA" sz="1200" b="1" dirty="0" smtClean="0">
                <a:solidFill>
                  <a:schemeClr val="accent2"/>
                </a:solidFill>
                <a:latin typeface="Bookman Old Style" pitchFamily="18" charset="0"/>
              </a:rPr>
              <a:t>найчастіше отримуєте інформацію </a:t>
            </a:r>
            <a:r>
              <a:rPr lang="uk-UA" sz="1200" b="1" dirty="0" smtClean="0">
                <a:latin typeface="Bookman Old Style" pitchFamily="18" charset="0"/>
              </a:rPr>
              <a:t>про стан справ в Україні та світі? </a:t>
            </a:r>
            <a:endParaRPr lang="ru-RU" sz="1000" dirty="0" smtClean="0">
              <a:latin typeface="Bookman Old Style" pitchFamily="18" charset="0"/>
            </a:endParaRP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2460187723"/>
              </p:ext>
            </p:extLst>
          </p:nvPr>
        </p:nvGraphicFramePr>
        <p:xfrm>
          <a:off x="4190163" y="2407499"/>
          <a:ext cx="3798277" cy="3757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5518800"/>
            <a:ext cx="1159200" cy="11592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-20097" y="6627497"/>
            <a:ext cx="86114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i="1" dirty="0" smtClean="0">
                <a:latin typeface="Bookman Old Style" pitchFamily="18" charset="0"/>
              </a:rPr>
              <a:t>База: Усі респонденти,</a:t>
            </a:r>
            <a:r>
              <a:rPr lang="en-US" sz="1000" i="1" dirty="0" smtClean="0">
                <a:latin typeface="Bookman Old Style" pitchFamily="18" charset="0"/>
              </a:rPr>
              <a:t> n=</a:t>
            </a:r>
            <a:r>
              <a:rPr lang="uk-UA" sz="1000" i="1" dirty="0" smtClean="0">
                <a:latin typeface="Bookman Old Style" pitchFamily="18" charset="0"/>
              </a:rPr>
              <a:t>2042</a:t>
            </a:r>
            <a:r>
              <a:rPr lang="en-US" sz="1000" i="1" dirty="0" smtClean="0">
                <a:latin typeface="Bookman Old Style" pitchFamily="18" charset="0"/>
              </a:rPr>
              <a:t>.</a:t>
            </a:r>
            <a:r>
              <a:rPr lang="uk-UA" sz="1000" i="1" dirty="0" smtClean="0">
                <a:latin typeface="Bookman Old Style" pitchFamily="18" charset="0"/>
              </a:rPr>
              <a:t> </a:t>
            </a:r>
            <a:endParaRPr lang="ru-RU" sz="1000" i="1" dirty="0" smtClean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80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ТОП-УКРАЇНСЬКІ ТЕЛЕКАНАЛИ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563261" y="1484268"/>
            <a:ext cx="3440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 smtClean="0">
                <a:latin typeface="Bookman Old Style" pitchFamily="18" charset="0"/>
              </a:rPr>
              <a:t>Які українські </a:t>
            </a:r>
            <a:r>
              <a:rPr lang="uk-UA" sz="1200" b="1" dirty="0" smtClean="0">
                <a:solidFill>
                  <a:schemeClr val="accent2"/>
                </a:solidFill>
                <a:latin typeface="Bookman Old Style" pitchFamily="18" charset="0"/>
              </a:rPr>
              <a:t>телеканали</a:t>
            </a:r>
            <a:r>
              <a:rPr lang="uk-UA" sz="1200" b="1" dirty="0" smtClean="0">
                <a:latin typeface="Bookman Old Style" pitchFamily="18" charset="0"/>
              </a:rPr>
              <a:t> Ви </a:t>
            </a:r>
            <a:r>
              <a:rPr lang="uk-UA" sz="1200" b="1" dirty="0" smtClean="0">
                <a:solidFill>
                  <a:schemeClr val="accent2"/>
                </a:solidFill>
                <a:latin typeface="Bookman Old Style" pitchFamily="18" charset="0"/>
              </a:rPr>
              <a:t>найчастіше дивитеся</a:t>
            </a:r>
            <a:r>
              <a:rPr lang="ru-RU" sz="1200" b="1" dirty="0" smtClean="0">
                <a:latin typeface="Bookman Old Style" pitchFamily="18" charset="0"/>
              </a:rPr>
              <a:t>? </a:t>
            </a:r>
            <a:endParaRPr lang="ru-RU" sz="1000" dirty="0" smtClean="0">
              <a:latin typeface="Bookman Old Style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 rot="5400000">
            <a:off x="6326188" y="3046511"/>
            <a:ext cx="5029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dirty="0">
                <a:solidFill>
                  <a:schemeClr val="bg1"/>
                </a:solidFill>
                <a:latin typeface="Bookman Old Style" pitchFamily="18" charset="0"/>
              </a:rPr>
              <a:t>ТОП-УКРАЇНСЬКІ ТЕЛЕКАНАЛИ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918786181"/>
              </p:ext>
            </p:extLst>
          </p:nvPr>
        </p:nvGraphicFramePr>
        <p:xfrm>
          <a:off x="1638652" y="2071056"/>
          <a:ext cx="3265042" cy="3757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712" y="2114927"/>
            <a:ext cx="990499" cy="329836"/>
          </a:xfrm>
          <a:prstGeom prst="rect">
            <a:avLst/>
          </a:prstGeom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338" y="2508613"/>
            <a:ext cx="928944" cy="35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716" y="2924944"/>
            <a:ext cx="992495" cy="362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50" y="3340326"/>
            <a:ext cx="925778" cy="376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415" y="3794094"/>
            <a:ext cx="599632" cy="356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08" y="4555395"/>
            <a:ext cx="827488" cy="338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95" y="4188165"/>
            <a:ext cx="366925" cy="356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5148064" y="1484268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 smtClean="0">
                <a:latin typeface="Bookman Old Style" pitchFamily="18" charset="0"/>
              </a:rPr>
              <a:t>Яким із цих українських телеканалів Ви </a:t>
            </a:r>
            <a:r>
              <a:rPr lang="uk-UA" sz="1200" b="1" dirty="0" smtClean="0">
                <a:solidFill>
                  <a:schemeClr val="accent2"/>
                </a:solidFill>
                <a:latin typeface="Bookman Old Style" pitchFamily="18" charset="0"/>
              </a:rPr>
              <a:t>найбільше довіряєте</a:t>
            </a:r>
            <a:r>
              <a:rPr lang="ru-RU" sz="1200" b="1" dirty="0" smtClean="0">
                <a:latin typeface="Bookman Old Style" pitchFamily="18" charset="0"/>
              </a:rPr>
              <a:t>?</a:t>
            </a:r>
            <a:endParaRPr lang="ru-RU" sz="1000" dirty="0" smtClean="0">
              <a:latin typeface="Bookman Old Style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606" y="5091449"/>
            <a:ext cx="504441" cy="282247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539" y="5445224"/>
            <a:ext cx="620573" cy="375610"/>
          </a:xfrm>
          <a:prstGeom prst="rect">
            <a:avLst/>
          </a:prstGeom>
        </p:spPr>
      </p:pic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1529057416"/>
              </p:ext>
            </p:extLst>
          </p:nvPr>
        </p:nvGraphicFramePr>
        <p:xfrm>
          <a:off x="5182761" y="2071056"/>
          <a:ext cx="3265042" cy="3757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-20097" y="6627497"/>
            <a:ext cx="86114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i="1" dirty="0" smtClean="0">
                <a:latin typeface="Bookman Old Style" pitchFamily="18" charset="0"/>
              </a:rPr>
              <a:t>База: Усі респонденти,</a:t>
            </a:r>
            <a:r>
              <a:rPr lang="en-US" sz="1000" i="1" dirty="0" smtClean="0">
                <a:latin typeface="Bookman Old Style" pitchFamily="18" charset="0"/>
              </a:rPr>
              <a:t> n=</a:t>
            </a:r>
            <a:r>
              <a:rPr lang="uk-UA" sz="1000" i="1" dirty="0" smtClean="0">
                <a:latin typeface="Bookman Old Style" pitchFamily="18" charset="0"/>
              </a:rPr>
              <a:t>2042</a:t>
            </a:r>
            <a:r>
              <a:rPr lang="en-US" sz="1000" i="1" dirty="0" smtClean="0">
                <a:latin typeface="Bookman Old Style" pitchFamily="18" charset="0"/>
              </a:rPr>
              <a:t>.</a:t>
            </a:r>
            <a:r>
              <a:rPr lang="uk-UA" sz="1000" i="1" dirty="0" smtClean="0">
                <a:latin typeface="Bookman Old Style" pitchFamily="18" charset="0"/>
              </a:rPr>
              <a:t> </a:t>
            </a:r>
            <a:endParaRPr lang="ru-RU" sz="1000" i="1" dirty="0" smtClean="0">
              <a:latin typeface="Bookman Old Style" pitchFamily="18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5590800"/>
            <a:ext cx="1159200" cy="115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30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760336" y="2431540"/>
            <a:ext cx="7556080" cy="46406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1905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1979712" y="166688"/>
            <a:ext cx="6554688" cy="685800"/>
          </a:xfrm>
        </p:spPr>
        <p:txBody>
          <a:bodyPr/>
          <a:lstStyle/>
          <a:p>
            <a:r>
              <a:rPr lang="uk-UA" dirty="0" smtClean="0"/>
              <a:t>ТОП-СОЦІАЛЬНІ МЕРЕЖІ</a:t>
            </a:r>
            <a:endParaRPr lang="ru-RU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 rot="5400000">
            <a:off x="6326188" y="3046511"/>
            <a:ext cx="5029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dirty="0">
                <a:solidFill>
                  <a:schemeClr val="bg1"/>
                </a:solidFill>
                <a:latin typeface="Bookman Old Style" pitchFamily="18" charset="0"/>
              </a:rPr>
              <a:t>ТОП-СОЦІАЛЬНІ МЕРЕЖІ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336044318"/>
              </p:ext>
            </p:extLst>
          </p:nvPr>
        </p:nvGraphicFramePr>
        <p:xfrm>
          <a:off x="3364036" y="2419623"/>
          <a:ext cx="4273209" cy="3757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83568" y="1628800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 smtClean="0">
                <a:latin typeface="Bookman Old Style" pitchFamily="18" charset="0"/>
              </a:rPr>
              <a:t>Які з </a:t>
            </a:r>
            <a:r>
              <a:rPr lang="uk-UA" sz="1200" b="1" dirty="0" err="1" smtClean="0">
                <a:solidFill>
                  <a:schemeClr val="accent2"/>
                </a:solidFill>
                <a:latin typeface="Bookman Old Style" pitchFamily="18" charset="0"/>
              </a:rPr>
              <a:t>соцмереж</a:t>
            </a:r>
            <a:r>
              <a:rPr lang="uk-UA" sz="1200" b="1" dirty="0" smtClean="0">
                <a:solidFill>
                  <a:schemeClr val="accent2"/>
                </a:solidFill>
                <a:latin typeface="Bookman Old Style" pitchFamily="18" charset="0"/>
              </a:rPr>
              <a:t> </a:t>
            </a:r>
            <a:r>
              <a:rPr lang="uk-UA" sz="1200" b="1" dirty="0" smtClean="0">
                <a:latin typeface="Bookman Old Style" pitchFamily="18" charset="0"/>
              </a:rPr>
              <a:t>Ви використовуєте для отримання інформації про стан справ в Україні та світі</a:t>
            </a:r>
            <a:r>
              <a:rPr lang="ru-RU" sz="1200" b="1" dirty="0" smtClean="0">
                <a:latin typeface="Bookman Old Style" pitchFamily="18" charset="0"/>
              </a:rPr>
              <a:t>?</a:t>
            </a:r>
          </a:p>
          <a:p>
            <a:pPr algn="ctr"/>
            <a:r>
              <a:rPr lang="uk-UA" sz="1200" dirty="0" smtClean="0">
                <a:latin typeface="Bookman Old Style" pitchFamily="18" charset="0"/>
              </a:rPr>
              <a:t>(% серед тих, для кого соціальні мережі є топ-джерелом для отримання інформації)</a:t>
            </a:r>
            <a:endParaRPr lang="ru-RU" sz="1000" dirty="0" smtClean="0">
              <a:latin typeface="Bookman Old Style" pitchFamily="18" charset="0"/>
            </a:endParaRPr>
          </a:p>
        </p:txBody>
      </p:sp>
      <p:pic>
        <p:nvPicPr>
          <p:cNvPr id="9" name="Picture 2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4744" y="2487223"/>
            <a:ext cx="374400" cy="3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3097" y="3429000"/>
            <a:ext cx="374400" cy="3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4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3097" y="2967666"/>
            <a:ext cx="374400" cy="3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8861" y="3930857"/>
            <a:ext cx="372491" cy="362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6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7889" y="4365685"/>
            <a:ext cx="374400" cy="3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7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4744" y="4869160"/>
            <a:ext cx="374400" cy="3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972339" y="5373216"/>
            <a:ext cx="2329154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uk-UA" sz="1200" dirty="0" smtClean="0">
                <a:latin typeface="Bookman Old Style" pitchFamily="18" charset="0"/>
              </a:rPr>
              <a:t>Інше</a:t>
            </a:r>
            <a:endParaRPr lang="ru-RU" sz="1200" dirty="0" smtClean="0">
              <a:latin typeface="Bookman Old Style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89390" y="5805050"/>
            <a:ext cx="2329154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uk-UA" sz="1200" dirty="0" smtClean="0">
                <a:latin typeface="Bookman Old Style" pitchFamily="18" charset="0"/>
              </a:rPr>
              <a:t>Важко сказати / Відмова</a:t>
            </a:r>
            <a:endParaRPr lang="ru-RU" sz="1200" dirty="0" smtClean="0">
              <a:latin typeface="Bookman Old Style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-20097" y="6627497"/>
            <a:ext cx="86114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i="1" dirty="0" smtClean="0">
                <a:latin typeface="Bookman Old Style" pitchFamily="18" charset="0"/>
              </a:rPr>
              <a:t>База: Респонденти,</a:t>
            </a:r>
            <a:r>
              <a:rPr lang="en-US" sz="1000" i="1" dirty="0" smtClean="0">
                <a:latin typeface="Bookman Old Style" pitchFamily="18" charset="0"/>
              </a:rPr>
              <a:t> </a:t>
            </a:r>
            <a:r>
              <a:rPr lang="uk-UA" sz="1000" i="1" dirty="0" smtClean="0">
                <a:latin typeface="Bookman Old Style" pitchFamily="18" charset="0"/>
              </a:rPr>
              <a:t>для яких соціальні мережі є одним з топ-джерел інформації, </a:t>
            </a:r>
            <a:r>
              <a:rPr lang="en-US" sz="1000" i="1" dirty="0" smtClean="0">
                <a:latin typeface="Bookman Old Style" pitchFamily="18" charset="0"/>
              </a:rPr>
              <a:t>n=</a:t>
            </a:r>
            <a:r>
              <a:rPr lang="uk-UA" sz="1000" i="1" dirty="0" smtClean="0">
                <a:latin typeface="Bookman Old Style" pitchFamily="18" charset="0"/>
              </a:rPr>
              <a:t>529</a:t>
            </a:r>
            <a:r>
              <a:rPr lang="en-US" sz="1000" i="1" dirty="0" smtClean="0">
                <a:latin typeface="Bookman Old Style" pitchFamily="18" charset="0"/>
              </a:rPr>
              <a:t>.</a:t>
            </a:r>
            <a:r>
              <a:rPr lang="uk-UA" sz="1000" i="1" dirty="0" smtClean="0">
                <a:latin typeface="Bookman Old Style" pitchFamily="18" charset="0"/>
              </a:rPr>
              <a:t> </a:t>
            </a:r>
            <a:endParaRPr lang="ru-RU" sz="1000" i="1" dirty="0" smtClean="0">
              <a:latin typeface="Bookman Old Style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004048" y="3737549"/>
            <a:ext cx="2931949" cy="111109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atin typeface="Bookman Old Style" pitchFamily="18" charset="0"/>
              </a:rPr>
              <a:t>63% бачили в соціальних мережах політичну рекламу</a:t>
            </a:r>
            <a:endParaRPr lang="ru-RU" b="1" dirty="0">
              <a:latin typeface="Bookman Old Style" pitchFamily="18" charset="0"/>
            </a:endParaRPr>
          </a:p>
        </p:txBody>
      </p:sp>
      <p:pic>
        <p:nvPicPr>
          <p:cNvPr id="22" name="Рисунок 21" descr="noun_Social Media_1005260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164000" y="5518800"/>
            <a:ext cx="1159200" cy="1159200"/>
          </a:xfrm>
          <a:prstGeom prst="rect">
            <a:avLst/>
          </a:prstGeom>
        </p:spPr>
      </p:pic>
      <p:pic>
        <p:nvPicPr>
          <p:cNvPr id="23" name="Рисунок 22" descr="noun_internet_1560218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36676" y="3232520"/>
            <a:ext cx="2000240" cy="200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01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ФЕЙКИ І ДЕЗІНФОРМАЦІЯ В СОЦІАЛЬНИХ МЕРЕЖАХ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618248"/>
            <a:ext cx="864096" cy="86409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165" y="3161937"/>
            <a:ext cx="864000" cy="864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8567" y="1700808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>
                <a:latin typeface="Bookman Old Style" pitchFamily="18" charset="0"/>
              </a:rPr>
              <a:t>Чи вважаєте Ви, що в </a:t>
            </a:r>
            <a:r>
              <a:rPr lang="uk-UA" sz="1200" b="1" dirty="0">
                <a:solidFill>
                  <a:schemeClr val="accent2"/>
                </a:solidFill>
                <a:latin typeface="Bookman Old Style" pitchFamily="18" charset="0"/>
              </a:rPr>
              <a:t>соціальних мережах багато дезінформації</a:t>
            </a:r>
            <a:r>
              <a:rPr lang="uk-UA" sz="1200" b="1" dirty="0">
                <a:latin typeface="Bookman Old Style" pitchFamily="18" charset="0"/>
              </a:rPr>
              <a:t> і фейків</a:t>
            </a:r>
            <a:r>
              <a:rPr lang="ru-RU" sz="1200" b="1" dirty="0" smtClean="0">
                <a:latin typeface="Bookman Old Style" pitchFamily="18" charset="0"/>
              </a:rPr>
              <a:t>? </a:t>
            </a:r>
            <a:endParaRPr lang="ru-RU" sz="1000" dirty="0" smtClean="0">
              <a:latin typeface="Bookman Old Style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16369837"/>
              </p:ext>
            </p:extLst>
          </p:nvPr>
        </p:nvGraphicFramePr>
        <p:xfrm>
          <a:off x="971600" y="2712124"/>
          <a:ext cx="2724150" cy="2876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84342" y="297727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20230" y="3277353"/>
            <a:ext cx="9992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Bookman Old Style" pitchFamily="18" charset="0"/>
                <a:cs typeface="Arial" pitchFamily="34" charset="0"/>
              </a:rPr>
              <a:t>Так</a:t>
            </a:r>
            <a:endParaRPr lang="ru-RU" sz="1200" dirty="0"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5097" y="3776463"/>
            <a:ext cx="122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dirty="0" smtClean="0">
                <a:latin typeface="Bookman Old Style" pitchFamily="18" charset="0"/>
                <a:cs typeface="Arial" pitchFamily="34" charset="0"/>
              </a:rPr>
              <a:t>Ні</a:t>
            </a:r>
            <a:endParaRPr lang="uk-UA" sz="1200" dirty="0"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59632" y="2595165"/>
            <a:ext cx="122491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05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Важко сказати / Відмова</a:t>
            </a:r>
            <a:endParaRPr lang="uk-UA" sz="105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20097" y="6627497"/>
            <a:ext cx="86114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i="1" dirty="0" smtClean="0">
                <a:latin typeface="Bookman Old Style" pitchFamily="18" charset="0"/>
              </a:rPr>
              <a:t>База: Респонденти,</a:t>
            </a:r>
            <a:r>
              <a:rPr lang="en-US" sz="1000" i="1" dirty="0" smtClean="0">
                <a:latin typeface="Bookman Old Style" pitchFamily="18" charset="0"/>
              </a:rPr>
              <a:t> </a:t>
            </a:r>
            <a:r>
              <a:rPr lang="uk-UA" sz="1000" i="1" dirty="0" smtClean="0">
                <a:latin typeface="Bookman Old Style" pitchFamily="18" charset="0"/>
              </a:rPr>
              <a:t>для яких соціальні мережі є одним з топ-джерел інформації, </a:t>
            </a:r>
            <a:r>
              <a:rPr lang="en-US" sz="1000" i="1" dirty="0" smtClean="0">
                <a:latin typeface="Bookman Old Style" pitchFamily="18" charset="0"/>
              </a:rPr>
              <a:t>n=</a:t>
            </a:r>
            <a:r>
              <a:rPr lang="uk-UA" sz="1000" i="1" dirty="0" smtClean="0">
                <a:latin typeface="Bookman Old Style" pitchFamily="18" charset="0"/>
              </a:rPr>
              <a:t>529</a:t>
            </a:r>
            <a:r>
              <a:rPr lang="en-US" sz="1000" i="1" dirty="0" smtClean="0">
                <a:latin typeface="Bookman Old Style" pitchFamily="18" charset="0"/>
              </a:rPr>
              <a:t>.</a:t>
            </a:r>
            <a:r>
              <a:rPr lang="uk-UA" sz="1000" i="1" dirty="0" smtClean="0">
                <a:latin typeface="Bookman Old Style" pitchFamily="18" charset="0"/>
              </a:rPr>
              <a:t> </a:t>
            </a:r>
            <a:endParaRPr lang="ru-RU" sz="1000" i="1" dirty="0" smtClean="0">
              <a:latin typeface="Bookman Old Style" pitchFamily="18" charset="0"/>
            </a:endParaRPr>
          </a:p>
        </p:txBody>
      </p:sp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3983900008"/>
              </p:ext>
            </p:extLst>
          </p:nvPr>
        </p:nvGraphicFramePr>
        <p:xfrm>
          <a:off x="4427984" y="2570140"/>
          <a:ext cx="3869377" cy="2954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TextBox 14"/>
          <p:cNvSpPr txBox="1">
            <a:spLocks noChangeArrowheads="1"/>
          </p:cNvSpPr>
          <p:nvPr/>
        </p:nvSpPr>
        <p:spPr bwMode="auto">
          <a:xfrm rot="5400000">
            <a:off x="6326188" y="2938790"/>
            <a:ext cx="502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dirty="0">
                <a:solidFill>
                  <a:schemeClr val="bg1"/>
                </a:solidFill>
                <a:latin typeface="Bookman Old Style" pitchFamily="18" charset="0"/>
              </a:rPr>
              <a:t>ФЕЙКИ І ДЕЗІНФОРМАЦІЯ В СОЦІАЛЬНИХ МЕРЕЖАХ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5518800"/>
            <a:ext cx="1159200" cy="11592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373870" y="1556792"/>
            <a:ext cx="41764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>
                <a:latin typeface="Bookman Old Style" pitchFamily="18" charset="0"/>
              </a:rPr>
              <a:t>Хто </a:t>
            </a:r>
            <a:r>
              <a:rPr lang="uk-UA" sz="1200" b="1" dirty="0">
                <a:solidFill>
                  <a:schemeClr val="accent2"/>
                </a:solidFill>
                <a:latin typeface="Bookman Old Style" pitchFamily="18" charset="0"/>
              </a:rPr>
              <a:t>має вживати заходів</a:t>
            </a:r>
            <a:r>
              <a:rPr lang="uk-UA" sz="1200" b="1" dirty="0">
                <a:latin typeface="Bookman Old Style" pitchFamily="18" charset="0"/>
              </a:rPr>
              <a:t>, щоб у соціальних мережах не розповсюджувалися </a:t>
            </a:r>
            <a:r>
              <a:rPr lang="uk-UA" sz="1200" b="1" dirty="0" err="1">
                <a:latin typeface="Bookman Old Style" pitchFamily="18" charset="0"/>
              </a:rPr>
              <a:t>фейки</a:t>
            </a:r>
            <a:r>
              <a:rPr lang="uk-UA" sz="1200" b="1" dirty="0">
                <a:latin typeface="Bookman Old Style" pitchFamily="18" charset="0"/>
              </a:rPr>
              <a:t> і дезінформація? Оберіть не більше 3-х варіантів відповідей</a:t>
            </a:r>
            <a:r>
              <a:rPr lang="uk-UA" sz="1200" b="1" dirty="0" smtClean="0">
                <a:latin typeface="Bookman Old Style" pitchFamily="18" charset="0"/>
              </a:rPr>
              <a:t>.</a:t>
            </a:r>
            <a:endParaRPr lang="ru-RU" sz="1000" dirty="0" smtClean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707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МЕДІАГРАМОТНІСТЬ</a:t>
            </a:r>
            <a:endParaRPr lang="ru-RU" dirty="0"/>
          </a:p>
        </p:txBody>
      </p:sp>
      <p:pic>
        <p:nvPicPr>
          <p:cNvPr id="5" name="Рисунок 4" descr="noun_intelligence_614220.png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3420000" cy="34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6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000" dirty="0" smtClean="0">
            <a:latin typeface="Bookman Old Style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7238</TotalTime>
  <Words>1130</Words>
  <Application>Microsoft Office PowerPoint</Application>
  <PresentationFormat>Экран (4:3)</PresentationFormat>
  <Paragraphs>225</Paragraphs>
  <Slides>18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ДЖЕРЕЛА ІНФОРМАЦІЇ, МЕДІАГРАМОТНІСТЬ І РОСІЙСЬКА ПРОПАГАНДА</vt:lpstr>
      <vt:lpstr>МЕТОДОЛОГІЯ ОПИТУВАННЯ</vt:lpstr>
      <vt:lpstr>Презентация PowerPoint</vt:lpstr>
      <vt:lpstr>СТРУКТУРА І ДОВІРА ДО ДЖЕРЕЛ ІНФОРМАЦІЇ: ТОП-ДЖЕРЕЛА</vt:lpstr>
      <vt:lpstr>ДИНАМІКА КОРИСТУВАННЯ ТОП-ДЖЕРЕЛАМИ ІНФОРМАЦІЇ</vt:lpstr>
      <vt:lpstr>ТОП-УКРАЇНСЬКІ ТЕЛЕКАНАЛИ</vt:lpstr>
      <vt:lpstr>ТОП-СОЦІАЛЬНІ МЕРЕЖІ</vt:lpstr>
      <vt:lpstr>ФЕЙКИ І ДЕЗІНФОРМАЦІЯ В СОЦІАЛЬНИХ МЕРЕЖАХ</vt:lpstr>
      <vt:lpstr>Презентация PowerPoint</vt:lpstr>
      <vt:lpstr>САМООЦІНКА ЗДАТНОСТІ ВИЯВЛЯТИ ФЕЙКИ</vt:lpstr>
      <vt:lpstr>ОТРИМАННЯ ІНФОРМАЦІЇ ЩОДО БОРОТЬБИ З ФЕЙКАМИ ТА ДЕЗІНФОРМАЦІЄЮ</vt:lpstr>
      <vt:lpstr>Презентация PowerPoint</vt:lpstr>
      <vt:lpstr>ІНТЕРПРЕТАЦІЇ АКТУАЛЬНИХ ПОДІЙ В КОНТЕКСТІ ПРОТИСТОЯННЯ З РОСІЄЮ</vt:lpstr>
      <vt:lpstr>ХТО ПОЧАВ ПЕРШИМ ВІЙНУ: РЕГІОНАЛЬНИЙ ВИМІР</vt:lpstr>
      <vt:lpstr>ПОЛІТИКА РЕГУЛЮВАННЯ ІНФОРМАЦІЙНОЇ СФЕРИ</vt:lpstr>
      <vt:lpstr>Презентация PowerPoint</vt:lpstr>
      <vt:lpstr>УКРАЇНСЬКІ СЕРІАЛИ І КІНОФІЛЬМИ</vt:lpstr>
      <vt:lpstr>Презентация PowerPoint</vt:lpstr>
    </vt:vector>
  </TitlesOfParts>
  <Company>RePack by SPecialiST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grushetsky</dc:creator>
  <cp:lastModifiedBy>Антон Грушецкий</cp:lastModifiedBy>
  <cp:revision>3388</cp:revision>
  <cp:lastPrinted>2015-03-02T08:30:23Z</cp:lastPrinted>
  <dcterms:created xsi:type="dcterms:W3CDTF">2014-06-27T07:43:36Z</dcterms:created>
  <dcterms:modified xsi:type="dcterms:W3CDTF">2019-03-20T11:09:38Z</dcterms:modified>
</cp:coreProperties>
</file>