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9" r:id="rId5"/>
  </p:sldMasterIdLst>
  <p:notesMasterIdLst>
    <p:notesMasterId r:id="rId44"/>
  </p:notesMasterIdLst>
  <p:handoutMasterIdLst>
    <p:handoutMasterId r:id="rId45"/>
  </p:handoutMasterIdLst>
  <p:sldIdLst>
    <p:sldId id="989" r:id="rId6"/>
    <p:sldId id="541" r:id="rId7"/>
    <p:sldId id="776" r:id="rId8"/>
    <p:sldId id="791" r:id="rId9"/>
    <p:sldId id="1028" r:id="rId10"/>
    <p:sldId id="830" r:id="rId11"/>
    <p:sldId id="831" r:id="rId12"/>
    <p:sldId id="832" r:id="rId13"/>
    <p:sldId id="833" r:id="rId14"/>
    <p:sldId id="1027" r:id="rId15"/>
    <p:sldId id="834" r:id="rId16"/>
    <p:sldId id="836" r:id="rId17"/>
    <p:sldId id="837" r:id="rId18"/>
    <p:sldId id="681" r:id="rId19"/>
    <p:sldId id="682" r:id="rId20"/>
    <p:sldId id="684" r:id="rId21"/>
    <p:sldId id="686" r:id="rId22"/>
    <p:sldId id="782" r:id="rId23"/>
    <p:sldId id="783" r:id="rId24"/>
    <p:sldId id="850" r:id="rId25"/>
    <p:sldId id="838" r:id="rId26"/>
    <p:sldId id="688" r:id="rId27"/>
    <p:sldId id="839" r:id="rId28"/>
    <p:sldId id="840" r:id="rId29"/>
    <p:sldId id="806" r:id="rId30"/>
    <p:sldId id="841" r:id="rId31"/>
    <p:sldId id="843" r:id="rId32"/>
    <p:sldId id="842" r:id="rId33"/>
    <p:sldId id="844" r:id="rId34"/>
    <p:sldId id="845" r:id="rId35"/>
    <p:sldId id="817" r:id="rId36"/>
    <p:sldId id="846" r:id="rId37"/>
    <p:sldId id="725" r:id="rId38"/>
    <p:sldId id="848" r:id="rId39"/>
    <p:sldId id="849" r:id="rId40"/>
    <p:sldId id="851" r:id="rId41"/>
    <p:sldId id="263" r:id="rId42"/>
    <p:sldId id="991" r:id="rId4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29" userDrawn="1">
          <p15:clr>
            <a:srgbClr val="A4A3A4"/>
          </p15:clr>
        </p15:guide>
        <p15:guide id="3" pos="6720" userDrawn="1">
          <p15:clr>
            <a:srgbClr val="A4A3A4"/>
          </p15:clr>
        </p15:guide>
        <p15:guide id="4" pos="4067" userDrawn="1">
          <p15:clr>
            <a:srgbClr val="A4A3A4"/>
          </p15:clr>
        </p15:guide>
        <p15:guide id="5" pos="49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A2C924-5A24-5FA6-1E27-68035A6D6D89}" name="Tetiana Bilotserkivets" initials="TB" userId="S::tbilotserkivets@pactworld.org::8d8caaf6-fc2d-47b4-8218-dfb32af728de" providerId="AD"/>
  <p188:author id="{7387C33F-F468-1DDE-C76C-75E78AF38E8B}" name="Ayder Khalilov" initials="AK" userId="S::akhalilov@pactworld.org::6b48612b-796d-41c4-b617-cd96cec79555" providerId="AD"/>
  <p188:author id="{FAEB0A45-00E5-DA27-4ABC-4C34EAF592C9}" name="Alexander Boehm" initials="AB" userId="S::aboehm@pactworld.org::87a98786-37a7-499c-ae95-b620767b3476" providerId="AD"/>
  <p188:author id="{93A4C6E4-E424-6CDE-F3B7-E375DA406A16}" name="Oleksandra Kolotukha" initials="OK" userId="S::okolotukha@pactworld.org::6a1342e1-5113-4d6f-9064-687a24cbcc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toria Zakhozha" initials="VZ" lastIdx="1" clrIdx="0">
    <p:extLst>
      <p:ext uri="{19B8F6BF-5375-455C-9EA6-DF929625EA0E}">
        <p15:presenceInfo xmlns:p15="http://schemas.microsoft.com/office/powerpoint/2012/main" userId="Victoria Zakhoz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A82"/>
    <a:srgbClr val="74005F"/>
    <a:srgbClr val="0092C8"/>
    <a:srgbClr val="982067"/>
    <a:srgbClr val="B40092"/>
    <a:srgbClr val="BC0098"/>
    <a:srgbClr val="800080"/>
    <a:srgbClr val="E0861A"/>
    <a:srgbClr val="88AC2E"/>
    <a:srgbClr val="DBD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snapToGrid="0">
      <p:cViewPr varScale="1">
        <p:scale>
          <a:sx n="59" d="100"/>
          <a:sy n="59" d="100"/>
        </p:scale>
        <p:origin x="1060" y="52"/>
      </p:cViewPr>
      <p:guideLst>
        <p:guide orient="horz" pos="2137"/>
        <p:guide pos="529"/>
        <p:guide pos="6720"/>
        <p:guide pos="4067"/>
        <p:guide pos="49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3409"/>
          </a:xfrm>
          <a:prstGeom prst="rect">
            <a:avLst/>
          </a:prstGeom>
        </p:spPr>
        <p:txBody>
          <a:bodyPr vert="horz" lIns="91815" tIns="45907" rIns="91815" bIns="45907" rtlCol="0"/>
          <a:lstStyle>
            <a:lvl1pPr algn="l">
              <a:defRPr sz="1200"/>
            </a:lvl1pPr>
          </a:lstStyle>
          <a:p>
            <a:endParaRPr lang="en-US"/>
          </a:p>
        </p:txBody>
      </p:sp>
      <p:sp>
        <p:nvSpPr>
          <p:cNvPr id="4" name="Footer Placeholder 3"/>
          <p:cNvSpPr>
            <a:spLocks noGrp="1"/>
          </p:cNvSpPr>
          <p:nvPr>
            <p:ph type="ftr" sz="quarter" idx="2"/>
          </p:nvPr>
        </p:nvSpPr>
        <p:spPr>
          <a:xfrm>
            <a:off x="0" y="8772670"/>
            <a:ext cx="3037841" cy="463408"/>
          </a:xfrm>
          <a:prstGeom prst="rect">
            <a:avLst/>
          </a:prstGeom>
        </p:spPr>
        <p:txBody>
          <a:bodyPr vert="horz" lIns="91815" tIns="45907" rIns="91815" bIns="45907"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772670"/>
            <a:ext cx="3037841" cy="463408"/>
          </a:xfrm>
          <a:prstGeom prst="rect">
            <a:avLst/>
          </a:prstGeom>
        </p:spPr>
        <p:txBody>
          <a:bodyPr vert="horz" lIns="91815" tIns="45907" rIns="91815" bIns="45907" rtlCol="0" anchor="b"/>
          <a:lstStyle>
            <a:lvl1pPr algn="r">
              <a:defRPr sz="1200"/>
            </a:lvl1pPr>
          </a:lstStyle>
          <a:p>
            <a:fld id="{E24B7412-6E95-423E-A894-10F158EF6FED}" type="slidenum">
              <a:rPr lang="en-US" smtClean="0"/>
              <a:pPr/>
              <a:t>‹#›</a:t>
            </a:fld>
            <a:endParaRPr lang="en-US"/>
          </a:p>
        </p:txBody>
      </p:sp>
    </p:spTree>
    <p:extLst>
      <p:ext uri="{BB962C8B-B14F-4D97-AF65-F5344CB8AC3E}">
        <p14:creationId xmlns:p14="http://schemas.microsoft.com/office/powerpoint/2010/main" val="3610198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3038446" cy="463661"/>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970302" y="0"/>
            <a:ext cx="3038445" cy="463661"/>
          </a:xfrm>
          <a:prstGeom prst="rect">
            <a:avLst/>
          </a:prstGeom>
        </p:spPr>
        <p:txBody>
          <a:bodyPr vert="horz" lIns="91440" tIns="45720" rIns="91440" bIns="45720" rtlCol="0"/>
          <a:lstStyle>
            <a:lvl1pPr algn="r">
              <a:defRPr sz="1200"/>
            </a:lvl1pPr>
          </a:lstStyle>
          <a:p>
            <a:fld id="{112E6926-4017-434C-B914-65CD7868337D}" type="datetimeFigureOut">
              <a:rPr lang="ru-UA" smtClean="0"/>
              <a:t>11/26/2024</a:t>
            </a:fld>
            <a:endParaRPr lang="ru-UA"/>
          </a:p>
        </p:txBody>
      </p:sp>
      <p:sp>
        <p:nvSpPr>
          <p:cNvPr id="4" name="Образ слайда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700545" y="4444908"/>
            <a:ext cx="5609311" cy="363647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1" y="8772414"/>
            <a:ext cx="3038446" cy="463661"/>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970302" y="8772414"/>
            <a:ext cx="3038445" cy="463661"/>
          </a:xfrm>
          <a:prstGeom prst="rect">
            <a:avLst/>
          </a:prstGeom>
        </p:spPr>
        <p:txBody>
          <a:bodyPr vert="horz" lIns="91440" tIns="45720" rIns="91440" bIns="45720" rtlCol="0" anchor="b"/>
          <a:lstStyle>
            <a:lvl1pPr algn="r">
              <a:defRPr sz="1200"/>
            </a:lvl1pPr>
          </a:lstStyle>
          <a:p>
            <a:fld id="{96406923-84C8-48F5-82B7-D50DE468F097}" type="slidenum">
              <a:rPr lang="ru-UA" smtClean="0"/>
              <a:t>‹#›</a:t>
            </a:fld>
            <a:endParaRPr lang="ru-UA"/>
          </a:p>
        </p:txBody>
      </p:sp>
    </p:spTree>
    <p:extLst>
      <p:ext uri="{BB962C8B-B14F-4D97-AF65-F5344CB8AC3E}">
        <p14:creationId xmlns:p14="http://schemas.microsoft.com/office/powerpoint/2010/main" val="286979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C3DE28-71C5-CF4D-9AED-23D41F844058}" type="slidenum">
              <a:rPr lang="en-US" smtClean="0"/>
              <a:t>1</a:t>
            </a:fld>
            <a:endParaRPr lang="en-US"/>
          </a:p>
        </p:txBody>
      </p:sp>
    </p:spTree>
    <p:extLst>
      <p:ext uri="{BB962C8B-B14F-4D97-AF65-F5344CB8AC3E}">
        <p14:creationId xmlns:p14="http://schemas.microsoft.com/office/powerpoint/2010/main" val="174728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12</a:t>
            </a:fld>
            <a:endParaRPr lang="ru-UA"/>
          </a:p>
        </p:txBody>
      </p:sp>
    </p:spTree>
    <p:extLst>
      <p:ext uri="{BB962C8B-B14F-4D97-AF65-F5344CB8AC3E}">
        <p14:creationId xmlns:p14="http://schemas.microsoft.com/office/powerpoint/2010/main" val="321000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06923-84C8-48F5-82B7-D50DE468F097}" type="slidenum">
              <a:rPr lang="ru-UA" smtClean="0"/>
              <a:t>13</a:t>
            </a:fld>
            <a:endParaRPr lang="ru-UA"/>
          </a:p>
        </p:txBody>
      </p:sp>
    </p:spTree>
    <p:extLst>
      <p:ext uri="{BB962C8B-B14F-4D97-AF65-F5344CB8AC3E}">
        <p14:creationId xmlns:p14="http://schemas.microsoft.com/office/powerpoint/2010/main" val="256942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14</a:t>
            </a:fld>
            <a:endParaRPr lang="ru-UA"/>
          </a:p>
        </p:txBody>
      </p:sp>
    </p:spTree>
    <p:extLst>
      <p:ext uri="{BB962C8B-B14F-4D97-AF65-F5344CB8AC3E}">
        <p14:creationId xmlns:p14="http://schemas.microsoft.com/office/powerpoint/2010/main" val="300772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50000"/>
              </a:spcBef>
              <a:spcAft>
                <a:spcPts val="0"/>
              </a:spcAft>
              <a:buClrTx/>
              <a:buSzTx/>
              <a:buFont typeface="Times New Roman" pitchFamily="18" charset="0"/>
              <a:buNone/>
              <a:tabLst/>
              <a:defRPr/>
            </a:pP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6406923-84C8-48F5-82B7-D50DE468F097}" type="slidenum">
              <a:rPr lang="ru-UA" smtClean="0"/>
              <a:t>15</a:t>
            </a:fld>
            <a:endParaRPr lang="ru-UA"/>
          </a:p>
        </p:txBody>
      </p:sp>
    </p:spTree>
    <p:extLst>
      <p:ext uri="{BB962C8B-B14F-4D97-AF65-F5344CB8AC3E}">
        <p14:creationId xmlns:p14="http://schemas.microsoft.com/office/powerpoint/2010/main" val="330019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ct val="50000"/>
              </a:spcBef>
              <a:buFont typeface="Times New Roman" pitchFamily="18" charset="0"/>
              <a:buNone/>
            </a:pPr>
            <a:endParaRPr lang="uk-UA" sz="1200" dirty="0">
              <a:solidFill>
                <a:schemeClr val="tx1"/>
              </a:solidFill>
            </a:endParaRPr>
          </a:p>
        </p:txBody>
      </p:sp>
      <p:sp>
        <p:nvSpPr>
          <p:cNvPr id="4" name="Номер слайда 3"/>
          <p:cNvSpPr>
            <a:spLocks noGrp="1"/>
          </p:cNvSpPr>
          <p:nvPr>
            <p:ph type="sldNum" sz="quarter" idx="10"/>
          </p:nvPr>
        </p:nvSpPr>
        <p:spPr/>
        <p:txBody>
          <a:bodyPr/>
          <a:lstStyle/>
          <a:p>
            <a:fld id="{96406923-84C8-48F5-82B7-D50DE468F097}" type="slidenum">
              <a:rPr lang="ru-UA" smtClean="0"/>
              <a:t>16</a:t>
            </a:fld>
            <a:endParaRPr lang="ru-UA"/>
          </a:p>
        </p:txBody>
      </p:sp>
    </p:spTree>
    <p:extLst>
      <p:ext uri="{BB962C8B-B14F-4D97-AF65-F5344CB8AC3E}">
        <p14:creationId xmlns:p14="http://schemas.microsoft.com/office/powerpoint/2010/main" val="194618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50000"/>
              </a:spcBef>
              <a:spcAft>
                <a:spcPts val="0"/>
              </a:spcAft>
              <a:buClrTx/>
              <a:buSzTx/>
              <a:buFont typeface="Times New Roman" pitchFamily="18" charset="0"/>
              <a:buNone/>
              <a:tabLst/>
              <a:defRPr/>
            </a:pPr>
            <a:endParaRPr lang="uk-UA" sz="1200" dirty="0">
              <a:solidFill>
                <a:schemeClr val="tx1"/>
              </a:solidFill>
            </a:endParaRPr>
          </a:p>
        </p:txBody>
      </p:sp>
      <p:sp>
        <p:nvSpPr>
          <p:cNvPr id="4" name="Номер слайда 3"/>
          <p:cNvSpPr>
            <a:spLocks noGrp="1"/>
          </p:cNvSpPr>
          <p:nvPr>
            <p:ph type="sldNum" sz="quarter" idx="10"/>
          </p:nvPr>
        </p:nvSpPr>
        <p:spPr/>
        <p:txBody>
          <a:bodyPr/>
          <a:lstStyle/>
          <a:p>
            <a:fld id="{96406923-84C8-48F5-82B7-D50DE468F097}" type="slidenum">
              <a:rPr lang="ru-UA" smtClean="0"/>
              <a:t>17</a:t>
            </a:fld>
            <a:endParaRPr lang="ru-UA"/>
          </a:p>
        </p:txBody>
      </p:sp>
    </p:spTree>
    <p:extLst>
      <p:ext uri="{BB962C8B-B14F-4D97-AF65-F5344CB8AC3E}">
        <p14:creationId xmlns:p14="http://schemas.microsoft.com/office/powerpoint/2010/main" val="3002563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50000"/>
              </a:spcBef>
              <a:spcAft>
                <a:spcPts val="0"/>
              </a:spcAft>
              <a:buClrTx/>
              <a:buSzTx/>
              <a:buFont typeface="Times New Roman" pitchFamily="18" charset="0"/>
              <a:buNone/>
              <a:tabLst/>
              <a:defRPr/>
            </a:pPr>
            <a:endParaRPr lang="en-US" sz="1200" dirty="0">
              <a:solidFill>
                <a:schemeClr val="tx1"/>
              </a:solidFill>
            </a:endParaRPr>
          </a:p>
        </p:txBody>
      </p:sp>
      <p:sp>
        <p:nvSpPr>
          <p:cNvPr id="4" name="Номер слайда 3"/>
          <p:cNvSpPr>
            <a:spLocks noGrp="1"/>
          </p:cNvSpPr>
          <p:nvPr>
            <p:ph type="sldNum" sz="quarter" idx="10"/>
          </p:nvPr>
        </p:nvSpPr>
        <p:spPr/>
        <p:txBody>
          <a:bodyPr/>
          <a:lstStyle/>
          <a:p>
            <a:fld id="{96406923-84C8-48F5-82B7-D50DE468F097}" type="slidenum">
              <a:rPr lang="ru-UA" smtClean="0"/>
              <a:t>18</a:t>
            </a:fld>
            <a:endParaRPr lang="ru-UA"/>
          </a:p>
        </p:txBody>
      </p:sp>
    </p:spTree>
    <p:extLst>
      <p:ext uri="{BB962C8B-B14F-4D97-AF65-F5344CB8AC3E}">
        <p14:creationId xmlns:p14="http://schemas.microsoft.com/office/powerpoint/2010/main" val="1718407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ct val="50000"/>
              </a:spcBef>
              <a:buFont typeface="Times New Roman" pitchFamily="18" charset="0"/>
              <a:buNone/>
            </a:pP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6406923-84C8-48F5-82B7-D50DE468F097}" type="slidenum">
              <a:rPr lang="ru-UA" smtClean="0"/>
              <a:t>19</a:t>
            </a:fld>
            <a:endParaRPr lang="ru-UA"/>
          </a:p>
        </p:txBody>
      </p:sp>
    </p:spTree>
    <p:extLst>
      <p:ext uri="{BB962C8B-B14F-4D97-AF65-F5344CB8AC3E}">
        <p14:creationId xmlns:p14="http://schemas.microsoft.com/office/powerpoint/2010/main" val="1318709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06923-84C8-48F5-82B7-D50DE468F097}" type="slidenum">
              <a:rPr lang="ru-UA" smtClean="0"/>
              <a:t>20</a:t>
            </a:fld>
            <a:endParaRPr lang="ru-UA"/>
          </a:p>
        </p:txBody>
      </p:sp>
    </p:spTree>
    <p:extLst>
      <p:ext uri="{BB962C8B-B14F-4D97-AF65-F5344CB8AC3E}">
        <p14:creationId xmlns:p14="http://schemas.microsoft.com/office/powerpoint/2010/main" val="661118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21</a:t>
            </a:fld>
            <a:endParaRPr lang="ru-UA"/>
          </a:p>
        </p:txBody>
      </p:sp>
    </p:spTree>
    <p:extLst>
      <p:ext uri="{BB962C8B-B14F-4D97-AF65-F5344CB8AC3E}">
        <p14:creationId xmlns:p14="http://schemas.microsoft.com/office/powerpoint/2010/main" val="102875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a:t>
            </a:fld>
            <a:endParaRPr lang="ru-UA"/>
          </a:p>
        </p:txBody>
      </p:sp>
    </p:spTree>
    <p:extLst>
      <p:ext uri="{BB962C8B-B14F-4D97-AF65-F5344CB8AC3E}">
        <p14:creationId xmlns:p14="http://schemas.microsoft.com/office/powerpoint/2010/main" val="75166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uk-UA" sz="1200" kern="120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23</a:t>
            </a:fld>
            <a:endParaRPr lang="ru-UA"/>
          </a:p>
        </p:txBody>
      </p:sp>
    </p:spTree>
    <p:extLst>
      <p:ext uri="{BB962C8B-B14F-4D97-AF65-F5344CB8AC3E}">
        <p14:creationId xmlns:p14="http://schemas.microsoft.com/office/powerpoint/2010/main" val="3094927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uk-UA" sz="1200" kern="120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24</a:t>
            </a:fld>
            <a:endParaRPr lang="ru-UA"/>
          </a:p>
        </p:txBody>
      </p:sp>
    </p:spTree>
    <p:extLst>
      <p:ext uri="{BB962C8B-B14F-4D97-AF65-F5344CB8AC3E}">
        <p14:creationId xmlns:p14="http://schemas.microsoft.com/office/powerpoint/2010/main" val="777127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uk-UA" dirty="0"/>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25</a:t>
            </a:fld>
            <a:endParaRPr lang="ru-UA"/>
          </a:p>
        </p:txBody>
      </p:sp>
    </p:spTree>
    <p:extLst>
      <p:ext uri="{BB962C8B-B14F-4D97-AF65-F5344CB8AC3E}">
        <p14:creationId xmlns:p14="http://schemas.microsoft.com/office/powerpoint/2010/main" val="318000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27</a:t>
            </a:fld>
            <a:endParaRPr lang="ru-UA"/>
          </a:p>
        </p:txBody>
      </p:sp>
    </p:spTree>
    <p:extLst>
      <p:ext uri="{BB962C8B-B14F-4D97-AF65-F5344CB8AC3E}">
        <p14:creationId xmlns:p14="http://schemas.microsoft.com/office/powerpoint/2010/main" val="288453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28</a:t>
            </a:fld>
            <a:endParaRPr lang="ru-UA"/>
          </a:p>
        </p:txBody>
      </p:sp>
    </p:spTree>
    <p:extLst>
      <p:ext uri="{BB962C8B-B14F-4D97-AF65-F5344CB8AC3E}">
        <p14:creationId xmlns:p14="http://schemas.microsoft.com/office/powerpoint/2010/main" val="3465265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29</a:t>
            </a:fld>
            <a:endParaRPr lang="ru-UA"/>
          </a:p>
        </p:txBody>
      </p:sp>
    </p:spTree>
    <p:extLst>
      <p:ext uri="{BB962C8B-B14F-4D97-AF65-F5344CB8AC3E}">
        <p14:creationId xmlns:p14="http://schemas.microsoft.com/office/powerpoint/2010/main" val="1370445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r>
              <a:rPr lang="uk-UA" sz="1200" kern="1200" dirty="0">
                <a:solidFill>
                  <a:schemeClr val="tx1"/>
                </a:solidFill>
                <a:effectLst/>
                <a:latin typeface="+mn-lt"/>
                <a:ea typeface="+mn-ea"/>
                <a:cs typeface="+mn-cs"/>
              </a:rPr>
              <a:t>Слайд 22</a:t>
            </a: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30</a:t>
            </a:fld>
            <a:endParaRPr lang="ru-UA"/>
          </a:p>
        </p:txBody>
      </p:sp>
    </p:spTree>
    <p:extLst>
      <p:ext uri="{BB962C8B-B14F-4D97-AF65-F5344CB8AC3E}">
        <p14:creationId xmlns:p14="http://schemas.microsoft.com/office/powerpoint/2010/main" val="3242874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171450" marR="0" lvl="1" indent="-171450" algn="l" defTabSz="449263" rtl="0" eaLnBrk="0" fontAlgn="base" latinLnBrk="0" hangingPunct="0">
              <a:lnSpc>
                <a:spcPct val="100000"/>
              </a:lnSpc>
              <a:spcBef>
                <a:spcPct val="30000"/>
              </a:spcBef>
              <a:spcAft>
                <a:spcPct val="0"/>
              </a:spcAft>
              <a:buClr>
                <a:srgbClr val="000000"/>
              </a:buClr>
              <a:buSzPct val="100000"/>
              <a:buFont typeface="Arial" pitchFamily="34" charset="0"/>
              <a:buChar char="•"/>
              <a:tabLst/>
              <a:defRPr/>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31</a:t>
            </a:fld>
            <a:endParaRPr lang="ru-UA"/>
          </a:p>
        </p:txBody>
      </p:sp>
    </p:spTree>
    <p:extLst>
      <p:ext uri="{BB962C8B-B14F-4D97-AF65-F5344CB8AC3E}">
        <p14:creationId xmlns:p14="http://schemas.microsoft.com/office/powerpoint/2010/main" val="2455441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endParaRPr lang="ru-UA" sz="1200" kern="120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32</a:t>
            </a:fld>
            <a:endParaRPr lang="ru-UA"/>
          </a:p>
        </p:txBody>
      </p:sp>
    </p:spTree>
    <p:extLst>
      <p:ext uri="{BB962C8B-B14F-4D97-AF65-F5344CB8AC3E}">
        <p14:creationId xmlns:p14="http://schemas.microsoft.com/office/powerpoint/2010/main" val="301121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33</a:t>
            </a:fld>
            <a:endParaRPr lang="ru-UA"/>
          </a:p>
        </p:txBody>
      </p:sp>
    </p:spTree>
    <p:extLst>
      <p:ext uri="{BB962C8B-B14F-4D97-AF65-F5344CB8AC3E}">
        <p14:creationId xmlns:p14="http://schemas.microsoft.com/office/powerpoint/2010/main" val="149779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50000"/>
              </a:spcBef>
              <a:spcAft>
                <a:spcPts val="0"/>
              </a:spcAft>
              <a:buClrTx/>
              <a:buSzTx/>
              <a:buFont typeface="Times New Roman" pitchFamily="18" charset="0"/>
              <a:buNone/>
              <a:tabLst/>
              <a:defRPr/>
            </a:pPr>
            <a:endParaRPr lang="uk-UA" sz="1200" kern="1200" dirty="0">
              <a:solidFill>
                <a:srgbClr val="000000"/>
              </a:solidFill>
              <a:effectLst/>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fld id="{96406923-84C8-48F5-82B7-D50DE468F097}" type="slidenum">
              <a:rPr lang="ru-UA" smtClean="0"/>
              <a:t>3</a:t>
            </a:fld>
            <a:endParaRPr lang="ru-UA"/>
          </a:p>
        </p:txBody>
      </p:sp>
    </p:spTree>
    <p:extLst>
      <p:ext uri="{BB962C8B-B14F-4D97-AF65-F5344CB8AC3E}">
        <p14:creationId xmlns:p14="http://schemas.microsoft.com/office/powerpoint/2010/main" val="1248978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457200" marR="0" lvl="2"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34</a:t>
            </a:fld>
            <a:endParaRPr lang="ru-UA"/>
          </a:p>
        </p:txBody>
      </p:sp>
    </p:spTree>
    <p:extLst>
      <p:ext uri="{BB962C8B-B14F-4D97-AF65-F5344CB8AC3E}">
        <p14:creationId xmlns:p14="http://schemas.microsoft.com/office/powerpoint/2010/main" val="3881475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Arial" pitchFamily="34" charset="0"/>
              <a:buNone/>
              <a:tabLst/>
              <a:defRPr/>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35</a:t>
            </a:fld>
            <a:endParaRPr lang="ru-UA"/>
          </a:p>
        </p:txBody>
      </p:sp>
    </p:spTree>
    <p:extLst>
      <p:ext uri="{BB962C8B-B14F-4D97-AF65-F5344CB8AC3E}">
        <p14:creationId xmlns:p14="http://schemas.microsoft.com/office/powerpoint/2010/main" val="3945599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06923-84C8-48F5-82B7-D50DE468F097}" type="slidenum">
              <a:rPr lang="ru-UA" smtClean="0"/>
              <a:t>36</a:t>
            </a:fld>
            <a:endParaRPr lang="ru-UA"/>
          </a:p>
        </p:txBody>
      </p:sp>
    </p:spTree>
    <p:extLst>
      <p:ext uri="{BB962C8B-B14F-4D97-AF65-F5344CB8AC3E}">
        <p14:creationId xmlns:p14="http://schemas.microsoft.com/office/powerpoint/2010/main" val="1611780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80000"/>
              </a:lnSpc>
              <a:spcBef>
                <a:spcPts val="500"/>
              </a:spcBef>
              <a:buClrTx/>
              <a:buFontTx/>
              <a:buNone/>
            </a:pPr>
            <a:endParaRPr lang="en-US" dirty="0"/>
          </a:p>
        </p:txBody>
      </p:sp>
      <p:sp>
        <p:nvSpPr>
          <p:cNvPr id="4" name="Slide Number Placeholder 3"/>
          <p:cNvSpPr>
            <a:spLocks noGrp="1"/>
          </p:cNvSpPr>
          <p:nvPr>
            <p:ph type="sldNum" sz="quarter" idx="10"/>
          </p:nvPr>
        </p:nvSpPr>
        <p:spPr/>
        <p:txBody>
          <a:bodyPr/>
          <a:lstStyle/>
          <a:p>
            <a:fld id="{96406923-84C8-48F5-82B7-D50DE468F097}" type="slidenum">
              <a:rPr lang="ru-UA" smtClean="0"/>
              <a:t>37</a:t>
            </a:fld>
            <a:endParaRPr lang="ru-UA"/>
          </a:p>
        </p:txBody>
      </p:sp>
    </p:spTree>
    <p:extLst>
      <p:ext uri="{BB962C8B-B14F-4D97-AF65-F5344CB8AC3E}">
        <p14:creationId xmlns:p14="http://schemas.microsoft.com/office/powerpoint/2010/main" val="373037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4</a:t>
            </a:fld>
            <a:endParaRPr lang="ru-UA"/>
          </a:p>
        </p:txBody>
      </p:sp>
    </p:spTree>
    <p:extLst>
      <p:ext uri="{BB962C8B-B14F-4D97-AF65-F5344CB8AC3E}">
        <p14:creationId xmlns:p14="http://schemas.microsoft.com/office/powerpoint/2010/main" val="425137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6</a:t>
            </a:fld>
            <a:endParaRPr lang="ru-UA"/>
          </a:p>
        </p:txBody>
      </p:sp>
    </p:spTree>
    <p:extLst>
      <p:ext uri="{BB962C8B-B14F-4D97-AF65-F5344CB8AC3E}">
        <p14:creationId xmlns:p14="http://schemas.microsoft.com/office/powerpoint/2010/main" val="110578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7</a:t>
            </a:fld>
            <a:endParaRPr lang="ru-UA"/>
          </a:p>
        </p:txBody>
      </p:sp>
    </p:spTree>
    <p:extLst>
      <p:ext uri="{BB962C8B-B14F-4D97-AF65-F5344CB8AC3E}">
        <p14:creationId xmlns:p14="http://schemas.microsoft.com/office/powerpoint/2010/main" val="134283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8</a:t>
            </a:fld>
            <a:endParaRPr lang="ru-UA"/>
          </a:p>
        </p:txBody>
      </p:sp>
    </p:spTree>
    <p:extLst>
      <p:ext uri="{BB962C8B-B14F-4D97-AF65-F5344CB8AC3E}">
        <p14:creationId xmlns:p14="http://schemas.microsoft.com/office/powerpoint/2010/main" val="158207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9</a:t>
            </a:fld>
            <a:endParaRPr lang="ru-UA"/>
          </a:p>
        </p:txBody>
      </p:sp>
    </p:spTree>
    <p:extLst>
      <p:ext uri="{BB962C8B-B14F-4D97-AF65-F5344CB8AC3E}">
        <p14:creationId xmlns:p14="http://schemas.microsoft.com/office/powerpoint/2010/main" val="55436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406923-84C8-48F5-82B7-D50DE468F097}" type="slidenum">
              <a:rPr lang="ru-UA" smtClean="0"/>
              <a:t>11</a:t>
            </a:fld>
            <a:endParaRPr lang="ru-UA"/>
          </a:p>
        </p:txBody>
      </p:sp>
    </p:spTree>
    <p:extLst>
      <p:ext uri="{BB962C8B-B14F-4D97-AF65-F5344CB8AC3E}">
        <p14:creationId xmlns:p14="http://schemas.microsoft.com/office/powerpoint/2010/main" val="3575904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Freeform 52">
            <a:extLst>
              <a:ext uri="{FF2B5EF4-FFF2-40B4-BE49-F238E27FC236}">
                <a16:creationId xmlns:a16="http://schemas.microsoft.com/office/drawing/2014/main" id="{0B9CC689-4D3D-474C-A006-A19DFC473FC6}"/>
              </a:ext>
            </a:extLst>
          </p:cNvPr>
          <p:cNvSpPr>
            <a:spLocks noChangeArrowheads="1"/>
          </p:cNvSpPr>
          <p:nvPr userDrawn="1"/>
        </p:nvSpPr>
        <p:spPr bwMode="auto">
          <a:xfrm>
            <a:off x="0" y="236489"/>
            <a:ext cx="12192000" cy="4388064"/>
          </a:xfrm>
          <a:custGeom>
            <a:avLst/>
            <a:gdLst>
              <a:gd name="T0" fmla="*/ 0 w 2057"/>
              <a:gd name="T1" fmla="*/ 5854 h 5855"/>
              <a:gd name="T2" fmla="*/ 2056 w 2057"/>
              <a:gd name="T3" fmla="*/ 5854 h 5855"/>
              <a:gd name="T4" fmla="*/ 2056 w 2057"/>
              <a:gd name="T5" fmla="*/ 0 h 5855"/>
              <a:gd name="T6" fmla="*/ 0 w 2057"/>
              <a:gd name="T7" fmla="*/ 0 h 5855"/>
              <a:gd name="T8" fmla="*/ 0 w 2057"/>
              <a:gd name="T9" fmla="*/ 5854 h 5855"/>
            </a:gdLst>
            <a:ahLst/>
            <a:cxnLst>
              <a:cxn ang="0">
                <a:pos x="T0" y="T1"/>
              </a:cxn>
              <a:cxn ang="0">
                <a:pos x="T2" y="T3"/>
              </a:cxn>
              <a:cxn ang="0">
                <a:pos x="T4" y="T5"/>
              </a:cxn>
              <a:cxn ang="0">
                <a:pos x="T6" y="T7"/>
              </a:cxn>
              <a:cxn ang="0">
                <a:pos x="T8" y="T9"/>
              </a:cxn>
            </a:cxnLst>
            <a:rect l="0" t="0" r="r" b="b"/>
            <a:pathLst>
              <a:path w="2057" h="5855">
                <a:moveTo>
                  <a:pt x="0" y="5854"/>
                </a:moveTo>
                <a:lnTo>
                  <a:pt x="2056" y="5854"/>
                </a:lnTo>
                <a:lnTo>
                  <a:pt x="2056" y="0"/>
                </a:lnTo>
                <a:lnTo>
                  <a:pt x="0" y="0"/>
                </a:lnTo>
                <a:lnTo>
                  <a:pt x="0" y="5854"/>
                </a:lnTo>
              </a:path>
            </a:pathLst>
          </a:custGeom>
          <a:solidFill>
            <a:srgbClr val="9820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Title 1">
            <a:extLst>
              <a:ext uri="{FF2B5EF4-FFF2-40B4-BE49-F238E27FC236}">
                <a16:creationId xmlns:a16="http://schemas.microsoft.com/office/drawing/2014/main" id="{D10436E9-6029-B040-A620-4529C3683534}"/>
              </a:ext>
            </a:extLst>
          </p:cNvPr>
          <p:cNvSpPr>
            <a:spLocks noGrp="1"/>
          </p:cNvSpPr>
          <p:nvPr>
            <p:ph type="ctrTitle"/>
          </p:nvPr>
        </p:nvSpPr>
        <p:spPr>
          <a:xfrm>
            <a:off x="764098" y="756745"/>
            <a:ext cx="7008299" cy="3359746"/>
          </a:xfrm>
          <a:prstGeom prst="rect">
            <a:avLst/>
          </a:prstGeom>
        </p:spPr>
        <p:txBody>
          <a:bodyPr anchor="b"/>
          <a:lstStyle>
            <a:lvl1pPr algn="l">
              <a:defRPr sz="6000" b="1">
                <a:solidFill>
                  <a:schemeClr val="bg1"/>
                </a:solidFill>
                <a:latin typeface="+mn-lt"/>
              </a:defRPr>
            </a:lvl1pPr>
          </a:lstStyle>
          <a:p>
            <a:r>
              <a:rPr lang="en-US"/>
              <a:t>Click to edit Master title style</a:t>
            </a:r>
          </a:p>
        </p:txBody>
      </p:sp>
      <p:sp>
        <p:nvSpPr>
          <p:cNvPr id="8" name="Subtitle 2">
            <a:extLst>
              <a:ext uri="{FF2B5EF4-FFF2-40B4-BE49-F238E27FC236}">
                <a16:creationId xmlns:a16="http://schemas.microsoft.com/office/drawing/2014/main" id="{AD3C31CC-208A-0C44-B022-9B5C1491F5B5}"/>
              </a:ext>
            </a:extLst>
          </p:cNvPr>
          <p:cNvSpPr>
            <a:spLocks noGrp="1"/>
          </p:cNvSpPr>
          <p:nvPr>
            <p:ph type="subTitle" idx="1"/>
          </p:nvPr>
        </p:nvSpPr>
        <p:spPr>
          <a:xfrm>
            <a:off x="764097" y="4864421"/>
            <a:ext cx="7604762" cy="1063413"/>
          </a:xfrm>
          <a:prstGeom prst="rect">
            <a:avLst/>
          </a:prstGeom>
        </p:spPr>
        <p:txBody>
          <a:bodyPr/>
          <a:lstStyle>
            <a:lvl1pPr marL="0" indent="0" algn="l">
              <a:buNone/>
              <a:defRPr sz="2400" b="1">
                <a:solidFill>
                  <a:srgbClr val="7169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12">
            <a:extLst>
              <a:ext uri="{FF2B5EF4-FFF2-40B4-BE49-F238E27FC236}">
                <a16:creationId xmlns:a16="http://schemas.microsoft.com/office/drawing/2014/main" id="{B90D2B9E-E1D9-EB47-98FE-C42B7FDE0D49}"/>
              </a:ext>
            </a:extLst>
          </p:cNvPr>
          <p:cNvPicPr>
            <a:picLocks noChangeAspect="1"/>
          </p:cNvPicPr>
          <p:nvPr userDrawn="1"/>
        </p:nvPicPr>
        <p:blipFill>
          <a:blip r:embed="rId2"/>
          <a:stretch>
            <a:fillRect/>
          </a:stretch>
        </p:blipFill>
        <p:spPr>
          <a:xfrm>
            <a:off x="9132956" y="654846"/>
            <a:ext cx="2510405" cy="1809827"/>
          </a:xfrm>
          <a:prstGeom prst="rect">
            <a:avLst/>
          </a:prstGeom>
        </p:spPr>
      </p:pic>
    </p:spTree>
    <p:extLst>
      <p:ext uri="{BB962C8B-B14F-4D97-AF65-F5344CB8AC3E}">
        <p14:creationId xmlns:p14="http://schemas.microsoft.com/office/powerpoint/2010/main" val="146830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8896" y="490193"/>
            <a:ext cx="11831425" cy="644460"/>
          </a:xfrm>
          <a:prstGeom prst="rect">
            <a:avLst/>
          </a:prstGeom>
        </p:spPr>
        <p:txBody>
          <a:bodyPr anchor="t" anchorCtr="0">
            <a:normAutofit/>
          </a:bodyPr>
          <a:lstStyle>
            <a:lvl1pPr>
              <a:defRPr sz="3000" b="1">
                <a:solidFill>
                  <a:srgbClr val="74005F"/>
                </a:solidFill>
                <a:latin typeface="+mn-lt"/>
              </a:defRPr>
            </a:lvl1pPr>
          </a:lstStyle>
          <a:p>
            <a:r>
              <a:rPr lang="en-US"/>
              <a:t>click to edit master title style</a:t>
            </a:r>
          </a:p>
        </p:txBody>
      </p:sp>
    </p:spTree>
    <p:extLst>
      <p:ext uri="{BB962C8B-B14F-4D97-AF65-F5344CB8AC3E}">
        <p14:creationId xmlns:p14="http://schemas.microsoft.com/office/powerpoint/2010/main" val="60600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5" name="Freeform 65">
            <a:extLst>
              <a:ext uri="{FF2B5EF4-FFF2-40B4-BE49-F238E27FC236}">
                <a16:creationId xmlns:a16="http://schemas.microsoft.com/office/drawing/2014/main" id="{2FD4F265-545C-C04C-9296-CAE54F286C0F}"/>
              </a:ext>
            </a:extLst>
          </p:cNvPr>
          <p:cNvSpPr>
            <a:spLocks noChangeArrowheads="1"/>
          </p:cNvSpPr>
          <p:nvPr userDrawn="1"/>
        </p:nvSpPr>
        <p:spPr bwMode="auto">
          <a:xfrm>
            <a:off x="0" y="252248"/>
            <a:ext cx="12192000" cy="5837402"/>
          </a:xfrm>
          <a:custGeom>
            <a:avLst/>
            <a:gdLst>
              <a:gd name="T0" fmla="*/ 0 w 2057"/>
              <a:gd name="T1" fmla="*/ 1245 h 1246"/>
              <a:gd name="T2" fmla="*/ 2056 w 2057"/>
              <a:gd name="T3" fmla="*/ 1245 h 1246"/>
              <a:gd name="T4" fmla="*/ 2056 w 2057"/>
              <a:gd name="T5" fmla="*/ 0 h 1246"/>
              <a:gd name="T6" fmla="*/ 0 w 2057"/>
              <a:gd name="T7" fmla="*/ 0 h 1246"/>
              <a:gd name="T8" fmla="*/ 0 w 2057"/>
              <a:gd name="T9" fmla="*/ 1245 h 1246"/>
            </a:gdLst>
            <a:ahLst/>
            <a:cxnLst>
              <a:cxn ang="0">
                <a:pos x="T0" y="T1"/>
              </a:cxn>
              <a:cxn ang="0">
                <a:pos x="T2" y="T3"/>
              </a:cxn>
              <a:cxn ang="0">
                <a:pos x="T4" y="T5"/>
              </a:cxn>
              <a:cxn ang="0">
                <a:pos x="T6" y="T7"/>
              </a:cxn>
              <a:cxn ang="0">
                <a:pos x="T8" y="T9"/>
              </a:cxn>
            </a:cxnLst>
            <a:rect l="0" t="0" r="r" b="b"/>
            <a:pathLst>
              <a:path w="2057" h="1246">
                <a:moveTo>
                  <a:pt x="0" y="1245"/>
                </a:moveTo>
                <a:lnTo>
                  <a:pt x="2056" y="1245"/>
                </a:lnTo>
                <a:lnTo>
                  <a:pt x="2056" y="0"/>
                </a:lnTo>
                <a:lnTo>
                  <a:pt x="0" y="0"/>
                </a:lnTo>
                <a:lnTo>
                  <a:pt x="0" y="1245"/>
                </a:lnTo>
              </a:path>
            </a:pathLst>
          </a:custGeom>
          <a:solidFill>
            <a:srgbClr val="716963">
              <a:alpha val="22000"/>
            </a:srgbClr>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5F673536-A875-0247-BB2A-D813C3B06BD6}"/>
              </a:ext>
            </a:extLst>
          </p:cNvPr>
          <p:cNvSpPr>
            <a:spLocks noGrp="1"/>
          </p:cNvSpPr>
          <p:nvPr>
            <p:ph type="title"/>
          </p:nvPr>
        </p:nvSpPr>
        <p:spPr>
          <a:xfrm>
            <a:off x="831850" y="1030013"/>
            <a:ext cx="5400784" cy="3154089"/>
          </a:xfrm>
          <a:prstGeom prst="rect">
            <a:avLst/>
          </a:prstGeom>
        </p:spPr>
        <p:txBody>
          <a:bodyPr anchor="b"/>
          <a:lstStyle>
            <a:lvl1pPr>
              <a:defRPr sz="6000" b="1">
                <a:latin typeface="+mn-lt"/>
              </a:defRPr>
            </a:lvl1pPr>
          </a:lstStyle>
          <a:p>
            <a:r>
              <a:rPr lang="en-US"/>
              <a:t>Click to edit Master title style</a:t>
            </a:r>
          </a:p>
        </p:txBody>
      </p:sp>
      <p:pic>
        <p:nvPicPr>
          <p:cNvPr id="8" name="Graphic 7">
            <a:extLst>
              <a:ext uri="{FF2B5EF4-FFF2-40B4-BE49-F238E27FC236}">
                <a16:creationId xmlns:a16="http://schemas.microsoft.com/office/drawing/2014/main" id="{E606CB1D-E316-B54B-BE14-CB258D677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4598" y="252248"/>
            <a:ext cx="5837402" cy="5837402"/>
          </a:xfrm>
          <a:prstGeom prst="rect">
            <a:avLst/>
          </a:prstGeom>
        </p:spPr>
      </p:pic>
    </p:spTree>
    <p:extLst>
      <p:ext uri="{BB962C8B-B14F-4D97-AF65-F5344CB8AC3E}">
        <p14:creationId xmlns:p14="http://schemas.microsoft.com/office/powerpoint/2010/main" val="345505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hteck 13"/>
          <p:cNvSpPr/>
          <p:nvPr userDrawn="1"/>
        </p:nvSpPr>
        <p:spPr bwMode="gray">
          <a:xfrm>
            <a:off x="609600" y="6625475"/>
            <a:ext cx="9408000" cy="192000"/>
          </a:xfrm>
          <a:prstGeom prst="rect">
            <a:avLst/>
          </a:prstGeom>
          <a:solidFill>
            <a:srgbClr val="FFFFFF"/>
          </a:solidFill>
          <a:ln w="9525">
            <a:noFill/>
          </a:ln>
        </p:spPr>
        <p:txBody>
          <a:bodyPr rot="0" spcFirstLastPara="0" vertOverflow="overflow" horzOverflow="overflow" vert="horz" wrap="square" lIns="90000" tIns="0" rIns="0" bIns="0" numCol="1" spcCol="0" rtlCol="0" fromWordArt="0" anchor="ctr" anchorCtr="0" forceAA="0" compatLnSpc="1">
            <a:prstTxWarp prst="textNoShape">
              <a:avLst/>
            </a:prstTxWarp>
            <a:noAutofit/>
          </a:bodyPr>
          <a:lstStyle/>
          <a:p>
            <a:pPr marL="0" marR="0" lvl="8"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8E8581"/>
              </a:solidFill>
              <a:effectLst/>
              <a:uLnTx/>
              <a:uFillTx/>
              <a:latin typeface="+mn-lt"/>
            </a:endParaRPr>
          </a:p>
        </p:txBody>
      </p:sp>
    </p:spTree>
    <p:extLst>
      <p:ext uri="{BB962C8B-B14F-4D97-AF65-F5344CB8AC3E}">
        <p14:creationId xmlns:p14="http://schemas.microsoft.com/office/powerpoint/2010/main" val="233075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9090774-ED04-4A71-9CCB-93FA4BFFF1F4}"/>
              </a:ext>
            </a:extLst>
          </p:cNvPr>
          <p:cNvSpPr/>
          <p:nvPr userDrawn="1"/>
        </p:nvSpPr>
        <p:spPr>
          <a:xfrm>
            <a:off x="568171" y="1455938"/>
            <a:ext cx="2971060" cy="18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83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ormAutofit/>
          </a:bodyPr>
          <a:lstStyle>
            <a:lvl1pPr>
              <a:defRPr sz="1800"/>
            </a:lvl1pPr>
          </a:lstStyle>
          <a:p>
            <a:r>
              <a:rPr lang="en-US"/>
              <a:t>click to edit master title style</a:t>
            </a:r>
          </a:p>
        </p:txBody>
      </p:sp>
      <p:sp>
        <p:nvSpPr>
          <p:cNvPr id="3" name="Content Placeholder 2"/>
          <p:cNvSpPr>
            <a:spLocks noGrp="1"/>
          </p:cNvSpPr>
          <p:nvPr>
            <p:ph idx="1"/>
          </p:nvPr>
        </p:nvSpPr>
        <p:spPr/>
        <p:txBody>
          <a:bodyPr/>
          <a:lstStyle>
            <a:lvl1pPr>
              <a:defRPr>
                <a:latin typeface="Georgia Pro" panose="02040502050405020303" pitchFamily="18" charset="0"/>
              </a:defRPr>
            </a:lvl1pPr>
            <a:lvl2pPr>
              <a:defRPr>
                <a:latin typeface="Georgia Pro" panose="02040502050405020303" pitchFamily="18" charset="0"/>
              </a:defRPr>
            </a:lvl2pPr>
            <a:lvl3pPr>
              <a:defRPr>
                <a:latin typeface="Georgia Pro" panose="02040502050405020303" pitchFamily="18" charset="0"/>
              </a:defRPr>
            </a:lvl3pPr>
            <a:lvl4pPr>
              <a:defRPr>
                <a:latin typeface="Georgia Pro" panose="02040502050405020303" pitchFamily="18" charset="0"/>
              </a:defRPr>
            </a:lvl4pPr>
            <a:lvl5pPr>
              <a:defRPr>
                <a:latin typeface="Georgia Pro"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2B7E687-7260-49FD-A6F1-B67292D36535}" type="slidenum">
              <a:rPr lang="en-US" smtClean="0"/>
              <a:pPr/>
              <a:t>‹#›</a:t>
            </a:fld>
            <a:endParaRPr lang="en-US"/>
          </a:p>
        </p:txBody>
      </p:sp>
    </p:spTree>
    <p:extLst>
      <p:ext uri="{BB962C8B-B14F-4D97-AF65-F5344CB8AC3E}">
        <p14:creationId xmlns:p14="http://schemas.microsoft.com/office/powerpoint/2010/main" val="126391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hteck 13"/>
          <p:cNvSpPr/>
          <p:nvPr userDrawn="1"/>
        </p:nvSpPr>
        <p:spPr bwMode="gray">
          <a:xfrm>
            <a:off x="609600" y="6625475"/>
            <a:ext cx="9408000" cy="192000"/>
          </a:xfrm>
          <a:prstGeom prst="rect">
            <a:avLst/>
          </a:prstGeom>
          <a:solidFill>
            <a:srgbClr val="FFFFFF"/>
          </a:solidFill>
          <a:ln w="9525">
            <a:noFill/>
          </a:ln>
        </p:spPr>
        <p:txBody>
          <a:bodyPr rot="0" spcFirstLastPara="0" vertOverflow="overflow" horzOverflow="overflow" vert="horz" wrap="square" lIns="90000" tIns="0" rIns="0" bIns="0" numCol="1" spcCol="0" rtlCol="0" fromWordArt="0" anchor="ctr" anchorCtr="0" forceAA="0" compatLnSpc="1">
            <a:prstTxWarp prst="textNoShape">
              <a:avLst/>
            </a:prstTxWarp>
            <a:noAutofit/>
          </a:bodyPr>
          <a:lstStyle/>
          <a:p>
            <a:pPr marL="0" marR="0" lvl="8"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8E8581"/>
              </a:solidFill>
              <a:effectLst/>
              <a:uLnTx/>
              <a:uFillTx/>
              <a:latin typeface="+mn-lt"/>
            </a:endParaRPr>
          </a:p>
        </p:txBody>
      </p:sp>
    </p:spTree>
    <p:extLst>
      <p:ext uri="{BB962C8B-B14F-4D97-AF65-F5344CB8AC3E}">
        <p14:creationId xmlns:p14="http://schemas.microsoft.com/office/powerpoint/2010/main" val="131760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D68C6948-0891-0D4F-808F-E207E656E8A2}"/>
              </a:ext>
            </a:extLst>
          </p:cNvPr>
          <p:cNvPicPr>
            <a:picLocks noChangeAspect="1"/>
          </p:cNvPicPr>
          <p:nvPr userDrawn="1"/>
        </p:nvPicPr>
        <p:blipFill>
          <a:blip r:embed="rId8"/>
          <a:stretch>
            <a:fillRect/>
          </a:stretch>
        </p:blipFill>
        <p:spPr>
          <a:xfrm>
            <a:off x="0" y="0"/>
            <a:ext cx="12192000" cy="251544"/>
          </a:xfrm>
          <a:prstGeom prst="rect">
            <a:avLst/>
          </a:prstGeom>
        </p:spPr>
      </p:pic>
    </p:spTree>
    <p:extLst>
      <p:ext uri="{BB962C8B-B14F-4D97-AF65-F5344CB8AC3E}">
        <p14:creationId xmlns:p14="http://schemas.microsoft.com/office/powerpoint/2010/main" val="2505994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rgbClr val="7269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487399"/>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rgbClr val="7269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a:extLst>
              <a:ext uri="{FF2B5EF4-FFF2-40B4-BE49-F238E27FC236}">
                <a16:creationId xmlns:a16="http://schemas.microsoft.com/office/drawing/2014/main" id="{7E42860E-C3F5-9346-BAA2-B9148F186F04}"/>
              </a:ext>
            </a:extLst>
          </p:cNvPr>
          <p:cNvSpPr/>
          <p:nvPr/>
        </p:nvSpPr>
        <p:spPr>
          <a:xfrm>
            <a:off x="9296457" y="235978"/>
            <a:ext cx="919962" cy="919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73"/>
          <p:cNvPicPr/>
          <p:nvPr/>
        </p:nvPicPr>
        <p:blipFill>
          <a:blip r:embed="rId3"/>
          <a:stretch/>
        </p:blipFill>
        <p:spPr>
          <a:xfrm>
            <a:off x="4464000" y="2595673"/>
            <a:ext cx="7713360" cy="4284360"/>
          </a:xfrm>
          <a:prstGeom prst="rect">
            <a:avLst/>
          </a:prstGeom>
          <a:ln>
            <a:noFill/>
          </a:ln>
        </p:spPr>
      </p:pic>
      <p:sp>
        <p:nvSpPr>
          <p:cNvPr id="8" name="CustomShape 2"/>
          <p:cNvSpPr/>
          <p:nvPr/>
        </p:nvSpPr>
        <p:spPr>
          <a:xfrm>
            <a:off x="589911" y="2336659"/>
            <a:ext cx="8350890" cy="30580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4000" b="1" spc="-1">
                <a:solidFill>
                  <a:srgbClr val="740160"/>
                </a:solidFill>
                <a:uFill>
                  <a:solidFill>
                    <a:srgbClr val="FFFFFF"/>
                  </a:solidFill>
                </a:uFill>
                <a:latin typeface="Georgia" panose="02040502050405020303" pitchFamily="18" charset="0"/>
                <a:ea typeface="Apex New Bold" panose="02010600040501010103" pitchFamily="50" charset="0"/>
              </a:rPr>
              <a:t>Corruption Perceptions and Experience Poll</a:t>
            </a:r>
          </a:p>
        </p:txBody>
      </p:sp>
      <p:pic>
        <p:nvPicPr>
          <p:cNvPr id="10" name="Google Shape;114;p1"/>
          <p:cNvPicPr/>
          <p:nvPr/>
        </p:nvPicPr>
        <p:blipFill>
          <a:blip r:embed="rId4"/>
          <a:stretch/>
        </p:blipFill>
        <p:spPr>
          <a:xfrm>
            <a:off x="354240" y="440640"/>
            <a:ext cx="2645640" cy="1031400"/>
          </a:xfrm>
          <a:prstGeom prst="rect">
            <a:avLst/>
          </a:prstGeom>
          <a:ln>
            <a:noFill/>
          </a:ln>
        </p:spPr>
      </p:pic>
      <p:pic>
        <p:nvPicPr>
          <p:cNvPr id="11" name="Google Shape;115;p1"/>
          <p:cNvPicPr/>
          <p:nvPr/>
        </p:nvPicPr>
        <p:blipFill>
          <a:blip r:embed="rId5"/>
          <a:stretch/>
        </p:blipFill>
        <p:spPr>
          <a:xfrm>
            <a:off x="10113840" y="512640"/>
            <a:ext cx="1431360" cy="1031400"/>
          </a:xfrm>
          <a:prstGeom prst="rect">
            <a:avLst/>
          </a:prstGeom>
          <a:ln>
            <a:noFill/>
          </a:ln>
        </p:spPr>
      </p:pic>
    </p:spTree>
    <p:extLst>
      <p:ext uri="{BB962C8B-B14F-4D97-AF65-F5344CB8AC3E}">
        <p14:creationId xmlns:p14="http://schemas.microsoft.com/office/powerpoint/2010/main" val="98024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
            <a:ext cx="12191999" cy="6857656"/>
          </a:xfrm>
          <a:prstGeom prst="rect">
            <a:avLst/>
          </a:prstGeom>
        </p:spPr>
      </p:pic>
      <p:sp>
        <p:nvSpPr>
          <p:cNvPr id="3" name="Заголовок 3">
            <a:extLst>
              <a:ext uri="{FF2B5EF4-FFF2-40B4-BE49-F238E27FC236}">
                <a16:creationId xmlns:a16="http://schemas.microsoft.com/office/drawing/2014/main" id="{2C186DD7-CCC8-C582-D724-0145121A0C73}"/>
              </a:ext>
            </a:extLst>
          </p:cNvPr>
          <p:cNvSpPr txBox="1">
            <a:spLocks/>
          </p:cNvSpPr>
          <p:nvPr/>
        </p:nvSpPr>
        <p:spPr>
          <a:xfrm>
            <a:off x="144011" y="994932"/>
            <a:ext cx="11714613" cy="1252967"/>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400" dirty="0"/>
              <a:t>Q: In the past 12 months, have you or your family members been involved in any form of corruption with any governmental officials including educational, medical or other organizations (i.e. you have been extorted (openly or not) or you have voluntarily offered unofficial payment in the form of money, gifts, protection, or services)?</a:t>
            </a:r>
            <a:endParaRPr lang="en-US" sz="1400" b="0" dirty="0"/>
          </a:p>
        </p:txBody>
      </p:sp>
      <p:sp>
        <p:nvSpPr>
          <p:cNvPr id="2" name="TextBox 1">
            <a:extLst>
              <a:ext uri="{FF2B5EF4-FFF2-40B4-BE49-F238E27FC236}">
                <a16:creationId xmlns:a16="http://schemas.microsoft.com/office/drawing/2014/main" id="{479E8131-EFB0-C581-5178-95DFDA4AD628}"/>
              </a:ext>
            </a:extLst>
          </p:cNvPr>
          <p:cNvSpPr txBox="1"/>
          <p:nvPr/>
        </p:nvSpPr>
        <p:spPr>
          <a:xfrm>
            <a:off x="178015" y="212516"/>
            <a:ext cx="11869974" cy="861774"/>
          </a:xfrm>
          <a:prstGeom prst="rect">
            <a:avLst/>
          </a:prstGeom>
          <a:noFill/>
        </p:spPr>
        <p:txBody>
          <a:bodyPr wrap="square" rtlCol="0">
            <a:spAutoFit/>
          </a:bodyPr>
          <a:lstStyle/>
          <a:p>
            <a:r>
              <a:rPr lang="en-US" sz="2500" b="1" dirty="0">
                <a:solidFill>
                  <a:srgbClr val="74005F"/>
                </a:solidFill>
              </a:rPr>
              <a:t>Reported Corruption Decreases in Ivano-Frankivsk, Kyiv, and Ternopil Oblasts, While Rising in Other Regions</a:t>
            </a:r>
          </a:p>
        </p:txBody>
      </p:sp>
    </p:spTree>
    <p:extLst>
      <p:ext uri="{BB962C8B-B14F-4D97-AF65-F5344CB8AC3E}">
        <p14:creationId xmlns:p14="http://schemas.microsoft.com/office/powerpoint/2010/main" val="41000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3" y="-99192"/>
            <a:ext cx="12189357" cy="6857998"/>
          </a:xfrm>
          <a:prstGeom prst="rect">
            <a:avLst/>
          </a:prstGeom>
        </p:spPr>
      </p:pic>
      <p:sp>
        <p:nvSpPr>
          <p:cNvPr id="5" name="Заголовок 4"/>
          <p:cNvSpPr txBox="1">
            <a:spLocks/>
          </p:cNvSpPr>
          <p:nvPr/>
        </p:nvSpPr>
        <p:spPr>
          <a:xfrm>
            <a:off x="360001" y="1036156"/>
            <a:ext cx="9962168" cy="844515"/>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r>
              <a:rPr lang="en-US" sz="1800" dirty="0"/>
              <a:t>Q: In the past 12 months, have you or your family members been involved in any form of corruption with any governmental officials including educational, medical or other organizations?</a:t>
            </a:r>
            <a:endParaRPr lang="en-US" sz="1800" b="0" dirty="0"/>
          </a:p>
        </p:txBody>
      </p:sp>
      <p:sp>
        <p:nvSpPr>
          <p:cNvPr id="6" name="TextBox 5">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IDPs Face Corruption More Frequently</a:t>
            </a:r>
          </a:p>
        </p:txBody>
      </p:sp>
    </p:spTree>
    <p:extLst>
      <p:ext uri="{BB962C8B-B14F-4D97-AF65-F5344CB8AC3E}">
        <p14:creationId xmlns:p14="http://schemas.microsoft.com/office/powerpoint/2010/main" val="359202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 y="0"/>
            <a:ext cx="12189357" cy="6857998"/>
          </a:xfrm>
          <a:prstGeom prst="rect">
            <a:avLst/>
          </a:prstGeom>
        </p:spPr>
      </p:pic>
      <p:sp>
        <p:nvSpPr>
          <p:cNvPr id="3" name="Заголовок 2"/>
          <p:cNvSpPr>
            <a:spLocks noGrp="1"/>
          </p:cNvSpPr>
          <p:nvPr>
            <p:ph type="title"/>
          </p:nvPr>
        </p:nvSpPr>
        <p:spPr>
          <a:xfrm>
            <a:off x="365589" y="1421799"/>
            <a:ext cx="11831425" cy="644460"/>
          </a:xfrm>
        </p:spPr>
        <p:txBody>
          <a:bodyPr>
            <a:noAutofit/>
          </a:bodyPr>
          <a:lstStyle/>
          <a:p>
            <a:r>
              <a:rPr lang="en-US" sz="1600" dirty="0"/>
              <a:t>Q: Have you filed a complaint with the government </a:t>
            </a:r>
            <a:br>
              <a:rPr lang="en-US" sz="1600" dirty="0"/>
            </a:br>
            <a:r>
              <a:rPr lang="en-US" sz="1600" dirty="0"/>
              <a:t>or a law enforcement agency related to a corruption case? Affirmative responses</a:t>
            </a:r>
          </a:p>
        </p:txBody>
      </p:sp>
      <p:sp>
        <p:nvSpPr>
          <p:cNvPr id="10" name="Заголовок 1">
            <a:extLst>
              <a:ext uri="{FF2B5EF4-FFF2-40B4-BE49-F238E27FC236}">
                <a16:creationId xmlns:a16="http://schemas.microsoft.com/office/drawing/2014/main" id="{8F9E5E9E-758C-4260-8A7B-07EC8EECBC1F}"/>
              </a:ext>
            </a:extLst>
          </p:cNvPr>
          <p:cNvSpPr txBox="1">
            <a:spLocks/>
          </p:cNvSpPr>
          <p:nvPr/>
        </p:nvSpPr>
        <p:spPr>
          <a:xfrm>
            <a:off x="1014884" y="-200025"/>
            <a:ext cx="9937819" cy="976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uk-UA" b="1">
              <a:solidFill>
                <a:schemeClr val="bg1"/>
              </a:solidFill>
            </a:endParaRPr>
          </a:p>
        </p:txBody>
      </p:sp>
      <p:sp>
        <p:nvSpPr>
          <p:cNvPr id="6" name="TextBox 5">
            <a:extLst>
              <a:ext uri="{FF2B5EF4-FFF2-40B4-BE49-F238E27FC236}">
                <a16:creationId xmlns:a16="http://schemas.microsoft.com/office/drawing/2014/main" id="{3390AE89-4E89-742E-4C12-BE98C791CF74}"/>
              </a:ext>
            </a:extLst>
          </p:cNvPr>
          <p:cNvSpPr txBox="1"/>
          <p:nvPr/>
        </p:nvSpPr>
        <p:spPr>
          <a:xfrm>
            <a:off x="360000" y="360000"/>
            <a:ext cx="11843350" cy="861774"/>
          </a:xfrm>
          <a:prstGeom prst="rect">
            <a:avLst/>
          </a:prstGeom>
          <a:noFill/>
        </p:spPr>
        <p:txBody>
          <a:bodyPr wrap="square" rtlCol="0">
            <a:spAutoFit/>
          </a:bodyPr>
          <a:lstStyle/>
          <a:p>
            <a:r>
              <a:rPr lang="en-US" sz="2500" b="1" dirty="0">
                <a:solidFill>
                  <a:srgbClr val="74005F"/>
                </a:solidFill>
              </a:rPr>
              <a:t>Low Reporting Rates on Corruption Persist, with EDPs Leading in Complaints</a:t>
            </a:r>
          </a:p>
        </p:txBody>
      </p:sp>
    </p:spTree>
    <p:extLst>
      <p:ext uri="{BB962C8B-B14F-4D97-AF65-F5344CB8AC3E}">
        <p14:creationId xmlns:p14="http://schemas.microsoft.com/office/powerpoint/2010/main" val="88692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a:spLocks noGrp="1"/>
          </p:cNvSpPr>
          <p:nvPr>
            <p:ph type="title"/>
          </p:nvPr>
        </p:nvSpPr>
        <p:spPr>
          <a:xfrm>
            <a:off x="360000" y="944278"/>
            <a:ext cx="10048235" cy="644460"/>
          </a:xfrm>
        </p:spPr>
        <p:txBody>
          <a:bodyPr>
            <a:noAutofit/>
          </a:bodyPr>
          <a:lstStyle/>
          <a:p>
            <a:r>
              <a:rPr lang="en-US" sz="1600" dirty="0"/>
              <a:t>Q. What is the main reason you did not complain about a corruption case?</a:t>
            </a:r>
          </a:p>
        </p:txBody>
      </p:sp>
      <p:sp>
        <p:nvSpPr>
          <p:cNvPr id="2" name="TextBox 3">
            <a:extLst>
              <a:ext uri="{FF2B5EF4-FFF2-40B4-BE49-F238E27FC236}">
                <a16:creationId xmlns:a16="http://schemas.microsoft.com/office/drawing/2014/main" id="{9B5C1908-D169-4B8A-7326-6ACA0AB4BF75}"/>
              </a:ext>
            </a:extLst>
          </p:cNvPr>
          <p:cNvSpPr txBox="1"/>
          <p:nvPr/>
        </p:nvSpPr>
        <p:spPr>
          <a:xfrm>
            <a:off x="924635" y="3559163"/>
            <a:ext cx="1049512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uk-UA" sz="10000" b="1" dirty="0">
                <a:solidFill>
                  <a:srgbClr val="74005F"/>
                </a:solidFill>
              </a:rPr>
              <a:t>63% </a:t>
            </a:r>
            <a:endParaRPr lang="ru-RU" sz="10000" b="1" dirty="0">
              <a:solidFill>
                <a:srgbClr val="74005F"/>
              </a:solidFill>
            </a:endParaRPr>
          </a:p>
          <a:p>
            <a:pPr algn="ctr"/>
            <a:r>
              <a:rPr lang="en-US" sz="4400" dirty="0"/>
              <a:t>though it would be in vain</a:t>
            </a:r>
          </a:p>
        </p:txBody>
      </p:sp>
      <p:pic>
        <p:nvPicPr>
          <p:cNvPr id="4" name="Graphic 3" descr="Garbage with solid fill">
            <a:extLst>
              <a:ext uri="{FF2B5EF4-FFF2-40B4-BE49-F238E27FC236}">
                <a16:creationId xmlns:a16="http://schemas.microsoft.com/office/drawing/2014/main" id="{E9396D1E-FBEE-B127-A4DC-1935AF261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6866" y="2030726"/>
            <a:ext cx="1844040" cy="1844040"/>
          </a:xfrm>
          <a:prstGeom prst="rect">
            <a:avLst/>
          </a:prstGeom>
        </p:spPr>
      </p:pic>
      <p:sp>
        <p:nvSpPr>
          <p:cNvPr id="7" name="TextBox 6">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Majority of Citizens See Reporting Corruption as Futile</a:t>
            </a:r>
          </a:p>
        </p:txBody>
      </p:sp>
    </p:spTree>
    <p:extLst>
      <p:ext uri="{BB962C8B-B14F-4D97-AF65-F5344CB8AC3E}">
        <p14:creationId xmlns:p14="http://schemas.microsoft.com/office/powerpoint/2010/main" val="9782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5">
            <a:extLst>
              <a:ext uri="{FF2B5EF4-FFF2-40B4-BE49-F238E27FC236}">
                <a16:creationId xmlns:a16="http://schemas.microsoft.com/office/drawing/2014/main" id="{A954AA5F-EB64-935E-15AC-F1FF1C561252}"/>
              </a:ext>
            </a:extLst>
          </p:cNvPr>
          <p:cNvSpPr txBox="1">
            <a:spLocks/>
          </p:cNvSpPr>
          <p:nvPr/>
        </p:nvSpPr>
        <p:spPr>
          <a:xfrm>
            <a:off x="565771" y="3149831"/>
            <a:ext cx="6796321" cy="2511714"/>
          </a:xfrm>
          <a:prstGeom prst="rect">
            <a:avLst/>
          </a:prstGeom>
        </p:spPr>
        <p:txBody>
          <a:bodyPr anchor="b">
            <a:normAutofit fontScale="97500"/>
          </a:bodyPr>
          <a:lstStyle>
            <a:lvl1pPr algn="l" defTabSz="914400" rtl="0" eaLnBrk="1" latinLnBrk="0" hangingPunct="1">
              <a:lnSpc>
                <a:spcPct val="90000"/>
              </a:lnSpc>
              <a:spcBef>
                <a:spcPct val="0"/>
              </a:spcBef>
              <a:buNone/>
              <a:defRPr sz="6000" b="1" kern="1200">
                <a:solidFill>
                  <a:srgbClr val="726963"/>
                </a:solidFill>
                <a:latin typeface="+mn-lt"/>
                <a:ea typeface="+mj-ea"/>
                <a:cs typeface="+mj-cs"/>
              </a:defRPr>
            </a:lvl1pPr>
          </a:lstStyle>
          <a:p>
            <a:endParaRPr lang="uk-UA">
              <a:solidFill>
                <a:schemeClr val="tx1"/>
              </a:solidFill>
              <a:ea typeface="Apex New Bold" panose="02010600040501010103" pitchFamily="50" charset="0"/>
            </a:endParaRPr>
          </a:p>
        </p:txBody>
      </p:sp>
      <p:sp>
        <p:nvSpPr>
          <p:cNvPr id="2" name="Заголовок 1"/>
          <p:cNvSpPr>
            <a:spLocks noGrp="1"/>
          </p:cNvSpPr>
          <p:nvPr>
            <p:ph type="ctrTitle"/>
          </p:nvPr>
        </p:nvSpPr>
        <p:spPr>
          <a:xfrm>
            <a:off x="764098" y="756745"/>
            <a:ext cx="7821102" cy="3188722"/>
          </a:xfrm>
        </p:spPr>
        <p:txBody>
          <a:bodyPr/>
          <a:lstStyle/>
          <a:p>
            <a:r>
              <a:rPr lang="en-US" sz="5400">
                <a:ea typeface="Apex New Bold" panose="02010600040501010103" pitchFamily="50" charset="0"/>
              </a:rPr>
              <a:t>Trust, Attitudes and  Responsibilities</a:t>
            </a:r>
            <a:endParaRPr lang="en-US" sz="5400"/>
          </a:p>
        </p:txBody>
      </p:sp>
      <p:sp>
        <p:nvSpPr>
          <p:cNvPr id="4" name="Rectangle 3">
            <a:extLst>
              <a:ext uri="{FF2B5EF4-FFF2-40B4-BE49-F238E27FC236}">
                <a16:creationId xmlns:a16="http://schemas.microsoft.com/office/drawing/2014/main" id="{70E08C66-16F1-705E-D3AF-2413430ADF16}"/>
              </a:ext>
            </a:extLst>
          </p:cNvPr>
          <p:cNvSpPr/>
          <p:nvPr/>
        </p:nvSpPr>
        <p:spPr>
          <a:xfrm>
            <a:off x="8505825" y="504825"/>
            <a:ext cx="3419475" cy="2828925"/>
          </a:xfrm>
          <a:prstGeom prst="rect">
            <a:avLst/>
          </a:prstGeom>
          <a:solidFill>
            <a:srgbClr val="982067"/>
          </a:solidFill>
          <a:ln>
            <a:solidFill>
              <a:srgbClr val="982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52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 y="0"/>
            <a:ext cx="12189355" cy="6857997"/>
          </a:xfrm>
          <a:prstGeom prst="rect">
            <a:avLst/>
          </a:prstGeom>
        </p:spPr>
      </p:pic>
      <p:sp>
        <p:nvSpPr>
          <p:cNvPr id="6" name="Заголовок 5"/>
          <p:cNvSpPr>
            <a:spLocks noGrp="1"/>
          </p:cNvSpPr>
          <p:nvPr>
            <p:ph type="title"/>
          </p:nvPr>
        </p:nvSpPr>
        <p:spPr>
          <a:xfrm>
            <a:off x="360000" y="804488"/>
            <a:ext cx="11831425" cy="644460"/>
          </a:xfrm>
        </p:spPr>
        <p:txBody>
          <a:bodyPr>
            <a:noAutofit/>
          </a:bodyPr>
          <a:lstStyle/>
          <a:p>
            <a:r>
              <a:rPr lang="en-US" sz="1600" dirty="0"/>
              <a:t>Q. To what extent do you trust government bodies and branches? </a:t>
            </a:r>
            <a:br>
              <a:rPr lang="en-US" sz="1600" dirty="0"/>
            </a:br>
            <a:r>
              <a:rPr lang="uk-UA" sz="1600" b="0" dirty="0"/>
              <a:t>(</a:t>
            </a:r>
            <a:r>
              <a:rPr lang="en-US" sz="1600" b="0" dirty="0"/>
              <a:t>sum of responses “completely trust” and “rather trust”)</a:t>
            </a:r>
          </a:p>
        </p:txBody>
      </p:sp>
      <p:sp>
        <p:nvSpPr>
          <p:cNvPr id="8" name="TextBox 7">
            <a:extLst>
              <a:ext uri="{FF2B5EF4-FFF2-40B4-BE49-F238E27FC236}">
                <a16:creationId xmlns:a16="http://schemas.microsoft.com/office/drawing/2014/main" id="{3390AE89-4E89-742E-4C12-BE98C791CF74}"/>
              </a:ext>
            </a:extLst>
          </p:cNvPr>
          <p:cNvSpPr txBox="1"/>
          <p:nvPr/>
        </p:nvSpPr>
        <p:spPr>
          <a:xfrm>
            <a:off x="360000" y="360000"/>
            <a:ext cx="11710080" cy="430887"/>
          </a:xfrm>
          <a:prstGeom prst="rect">
            <a:avLst/>
          </a:prstGeom>
          <a:noFill/>
        </p:spPr>
        <p:txBody>
          <a:bodyPr wrap="square" rtlCol="0">
            <a:spAutoFit/>
          </a:bodyPr>
          <a:lstStyle/>
          <a:p>
            <a:r>
              <a:rPr lang="en-US" sz="2200" b="1" dirty="0">
                <a:solidFill>
                  <a:srgbClr val="74005F"/>
                </a:solidFill>
              </a:rPr>
              <a:t>Except for the Armed Forces, Trust in Government Bodies Declines Significantly</a:t>
            </a:r>
          </a:p>
        </p:txBody>
      </p:sp>
    </p:spTree>
    <p:extLst>
      <p:ext uri="{BB962C8B-B14F-4D97-AF65-F5344CB8AC3E}">
        <p14:creationId xmlns:p14="http://schemas.microsoft.com/office/powerpoint/2010/main" val="344071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7999"/>
          </a:xfrm>
          <a:prstGeom prst="rect">
            <a:avLst/>
          </a:prstGeom>
        </p:spPr>
      </p:pic>
      <p:sp>
        <p:nvSpPr>
          <p:cNvPr id="6" name="Заголовок 3"/>
          <p:cNvSpPr txBox="1">
            <a:spLocks/>
          </p:cNvSpPr>
          <p:nvPr/>
        </p:nvSpPr>
        <p:spPr>
          <a:xfrm>
            <a:off x="4355635" y="1317774"/>
            <a:ext cx="3488743" cy="496218"/>
          </a:xfrm>
          <a:prstGeom prst="rect">
            <a:avLst/>
          </a:prstGeom>
        </p:spPr>
        <p:txBody>
          <a:bodyPr anchor="t" anchorCtr="0">
            <a:normAutofit fontScale="97500" lnSpcReduction="100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gn="r">
              <a:lnSpc>
                <a:spcPct val="120000"/>
              </a:lnSpc>
            </a:pPr>
            <a:r>
              <a:rPr lang="en-US" sz="1200" dirty="0"/>
              <a:t>Q. In your opinion, who is responsible for overcoming corruption in Ukraine?</a:t>
            </a:r>
            <a:endParaRPr lang="en-US" sz="1200" b="0" dirty="0"/>
          </a:p>
        </p:txBody>
      </p:sp>
      <p:sp>
        <p:nvSpPr>
          <p:cNvPr id="7" name="Заголовок 3"/>
          <p:cNvSpPr txBox="1">
            <a:spLocks/>
          </p:cNvSpPr>
          <p:nvPr/>
        </p:nvSpPr>
        <p:spPr>
          <a:xfrm>
            <a:off x="7844378" y="1291754"/>
            <a:ext cx="4391582" cy="848358"/>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200" dirty="0"/>
              <a:t>Q. Do you think [name the body] is willing to overcome corruption in Ukraine?</a:t>
            </a:r>
          </a:p>
        </p:txBody>
      </p:sp>
      <p:sp>
        <p:nvSpPr>
          <p:cNvPr id="8" name="TextBox 7">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Security Service Leads in Willingness to Tackle Corruption</a:t>
            </a:r>
          </a:p>
        </p:txBody>
      </p:sp>
    </p:spTree>
    <p:extLst>
      <p:ext uri="{BB962C8B-B14F-4D97-AF65-F5344CB8AC3E}">
        <p14:creationId xmlns:p14="http://schemas.microsoft.com/office/powerpoint/2010/main" val="50346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3"/>
          <p:cNvSpPr txBox="1">
            <a:spLocks/>
          </p:cNvSpPr>
          <p:nvPr/>
        </p:nvSpPr>
        <p:spPr>
          <a:xfrm>
            <a:off x="2490161" y="1325222"/>
            <a:ext cx="3605839" cy="582151"/>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gn="r">
              <a:lnSpc>
                <a:spcPct val="120000"/>
              </a:lnSpc>
            </a:pPr>
            <a:r>
              <a:rPr lang="en-US" sz="1200" dirty="0"/>
              <a:t>Q. In your opinion, who is responsible for overcoming corruption in Ukraine?</a:t>
            </a:r>
            <a:endParaRPr lang="en-US" sz="1200" b="0" dirty="0"/>
          </a:p>
        </p:txBody>
      </p:sp>
      <p:sp>
        <p:nvSpPr>
          <p:cNvPr id="12" name="Заголовок 3"/>
          <p:cNvSpPr txBox="1">
            <a:spLocks/>
          </p:cNvSpPr>
          <p:nvPr/>
        </p:nvSpPr>
        <p:spPr>
          <a:xfrm>
            <a:off x="6203205" y="1325222"/>
            <a:ext cx="4391582" cy="848358"/>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200" dirty="0"/>
              <a:t>Q. Do you think [name the body] is willing to overcome corruption in Ukraine?</a:t>
            </a:r>
          </a:p>
        </p:txBody>
      </p:sp>
      <p:sp>
        <p:nvSpPr>
          <p:cNvPr id="7" name="TextBox 6">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CSOs and Media Retain Key Role in Anti-Corruption Efforts</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942"/>
            <a:ext cx="12191999" cy="6857657"/>
          </a:xfrm>
          <a:prstGeom prst="rect">
            <a:avLst/>
          </a:prstGeom>
        </p:spPr>
      </p:pic>
    </p:spTree>
    <p:extLst>
      <p:ext uri="{BB962C8B-B14F-4D97-AF65-F5344CB8AC3E}">
        <p14:creationId xmlns:p14="http://schemas.microsoft.com/office/powerpoint/2010/main" val="365386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 y="0"/>
            <a:ext cx="12189355" cy="6857997"/>
          </a:xfrm>
          <a:prstGeom prst="rect">
            <a:avLst/>
          </a:prstGeom>
        </p:spPr>
      </p:pic>
      <p:sp>
        <p:nvSpPr>
          <p:cNvPr id="2" name="Заголовок 1">
            <a:extLst>
              <a:ext uri="{FF2B5EF4-FFF2-40B4-BE49-F238E27FC236}">
                <a16:creationId xmlns:a16="http://schemas.microsoft.com/office/drawing/2014/main" id="{2B0E99A8-46B8-C832-C9A6-69B8144359C3}"/>
              </a:ext>
            </a:extLst>
          </p:cNvPr>
          <p:cNvSpPr txBox="1">
            <a:spLocks/>
          </p:cNvSpPr>
          <p:nvPr/>
        </p:nvSpPr>
        <p:spPr>
          <a:xfrm>
            <a:off x="744415" y="2827014"/>
            <a:ext cx="10515600" cy="976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ru-RU" sz="2000" b="1">
              <a:solidFill>
                <a:schemeClr val="bg1"/>
              </a:solidFill>
            </a:endParaRPr>
          </a:p>
        </p:txBody>
      </p:sp>
      <p:sp>
        <p:nvSpPr>
          <p:cNvPr id="7" name="Заголовок 3"/>
          <p:cNvSpPr txBox="1">
            <a:spLocks/>
          </p:cNvSpPr>
          <p:nvPr/>
        </p:nvSpPr>
        <p:spPr>
          <a:xfrm>
            <a:off x="6084277" y="729762"/>
            <a:ext cx="2931779" cy="881713"/>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gn="r">
              <a:lnSpc>
                <a:spcPct val="120000"/>
              </a:lnSpc>
            </a:pPr>
            <a:r>
              <a:rPr lang="en-US" sz="1200" dirty="0"/>
              <a:t>Q. In your opinion, who is responsible for overcoming corruption in Ukraine?</a:t>
            </a:r>
            <a:endParaRPr lang="en-US" sz="1200" b="0" dirty="0"/>
          </a:p>
        </p:txBody>
      </p:sp>
      <p:sp>
        <p:nvSpPr>
          <p:cNvPr id="8" name="Заголовок 3"/>
          <p:cNvSpPr txBox="1">
            <a:spLocks/>
          </p:cNvSpPr>
          <p:nvPr/>
        </p:nvSpPr>
        <p:spPr>
          <a:xfrm>
            <a:off x="9100038" y="729762"/>
            <a:ext cx="3175944" cy="782515"/>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200" dirty="0">
                <a:solidFill>
                  <a:srgbClr val="74005F">
                    <a:alpha val="75000"/>
                  </a:srgbClr>
                </a:solidFill>
              </a:rPr>
              <a:t>Q. Do you think [Name the body] is willing to overcome corruption in Ukraine?</a:t>
            </a:r>
            <a:r>
              <a:rPr lang="en-US" sz="1200" b="0" dirty="0">
                <a:solidFill>
                  <a:srgbClr val="74005F">
                    <a:alpha val="75000"/>
                  </a:srgbClr>
                </a:solidFill>
              </a:rPr>
              <a:t> </a:t>
            </a:r>
          </a:p>
        </p:txBody>
      </p:sp>
      <p:sp>
        <p:nvSpPr>
          <p:cNvPr id="10" name="TextBox 9">
            <a:extLst>
              <a:ext uri="{FF2B5EF4-FFF2-40B4-BE49-F238E27FC236}">
                <a16:creationId xmlns:a16="http://schemas.microsoft.com/office/drawing/2014/main" id="{3390AE89-4E89-742E-4C12-BE98C791CF74}"/>
              </a:ext>
            </a:extLst>
          </p:cNvPr>
          <p:cNvSpPr txBox="1"/>
          <p:nvPr/>
        </p:nvSpPr>
        <p:spPr>
          <a:xfrm>
            <a:off x="360000" y="360000"/>
            <a:ext cx="5522054" cy="1015663"/>
          </a:xfrm>
          <a:prstGeom prst="rect">
            <a:avLst/>
          </a:prstGeom>
          <a:noFill/>
        </p:spPr>
        <p:txBody>
          <a:bodyPr wrap="square" rtlCol="0">
            <a:spAutoFit/>
          </a:bodyPr>
          <a:lstStyle/>
          <a:p>
            <a:r>
              <a:rPr lang="en-US" sz="2000" b="1" dirty="0">
                <a:solidFill>
                  <a:srgbClr val="74005F"/>
                </a:solidFill>
              </a:rPr>
              <a:t>EDPs Display Reduced Expectations for Government's Role in Tackling Corruption</a:t>
            </a:r>
          </a:p>
        </p:txBody>
      </p:sp>
    </p:spTree>
    <p:extLst>
      <p:ext uri="{BB962C8B-B14F-4D97-AF65-F5344CB8AC3E}">
        <p14:creationId xmlns:p14="http://schemas.microsoft.com/office/powerpoint/2010/main" val="19472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 y="914"/>
            <a:ext cx="12189355" cy="6856169"/>
          </a:xfrm>
          <a:prstGeom prst="rect">
            <a:avLst/>
          </a:prstGeom>
        </p:spPr>
      </p:pic>
      <p:sp>
        <p:nvSpPr>
          <p:cNvPr id="5" name="Заголовок 1">
            <a:extLst>
              <a:ext uri="{FF2B5EF4-FFF2-40B4-BE49-F238E27FC236}">
                <a16:creationId xmlns:a16="http://schemas.microsoft.com/office/drawing/2014/main" id="{1921A96B-20D9-4816-1585-9BBF329E32B1}"/>
              </a:ext>
            </a:extLst>
          </p:cNvPr>
          <p:cNvSpPr txBox="1">
            <a:spLocks/>
          </p:cNvSpPr>
          <p:nvPr/>
        </p:nvSpPr>
        <p:spPr>
          <a:xfrm>
            <a:off x="838200" y="-132200"/>
            <a:ext cx="10515600" cy="976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en-US" sz="2000" b="1">
              <a:solidFill>
                <a:schemeClr val="bg1"/>
              </a:solidFill>
            </a:endParaRPr>
          </a:p>
        </p:txBody>
      </p:sp>
      <p:sp>
        <p:nvSpPr>
          <p:cNvPr id="7" name="TextBox 6">
            <a:extLst>
              <a:ext uri="{FF2B5EF4-FFF2-40B4-BE49-F238E27FC236}">
                <a16:creationId xmlns:a16="http://schemas.microsoft.com/office/drawing/2014/main" id="{3390AE89-4E89-742E-4C12-BE98C791CF74}"/>
              </a:ext>
            </a:extLst>
          </p:cNvPr>
          <p:cNvSpPr txBox="1"/>
          <p:nvPr/>
        </p:nvSpPr>
        <p:spPr>
          <a:xfrm>
            <a:off x="360000" y="360000"/>
            <a:ext cx="11131546" cy="369332"/>
          </a:xfrm>
          <a:prstGeom prst="rect">
            <a:avLst/>
          </a:prstGeom>
          <a:noFill/>
        </p:spPr>
        <p:txBody>
          <a:bodyPr wrap="square" rtlCol="0">
            <a:spAutoFit/>
          </a:bodyPr>
          <a:lstStyle/>
          <a:p>
            <a:r>
              <a:rPr lang="en-US" b="1" dirty="0">
                <a:solidFill>
                  <a:srgbClr val="74005F"/>
                </a:solidFill>
              </a:rPr>
              <a:t>EDPs Attribute Greater Responsibility for Anti-Corruption Efforts to Specialized Agencies</a:t>
            </a:r>
          </a:p>
        </p:txBody>
      </p:sp>
      <p:sp>
        <p:nvSpPr>
          <p:cNvPr id="11" name="Заголовок 3"/>
          <p:cNvSpPr txBox="1">
            <a:spLocks/>
          </p:cNvSpPr>
          <p:nvPr/>
        </p:nvSpPr>
        <p:spPr>
          <a:xfrm>
            <a:off x="1134209" y="844113"/>
            <a:ext cx="3995648" cy="597875"/>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gn="r">
              <a:lnSpc>
                <a:spcPct val="120000"/>
              </a:lnSpc>
            </a:pPr>
            <a:r>
              <a:rPr lang="en-US" sz="1200" dirty="0"/>
              <a:t>Q. In your opinion, who is responsible for overcoming corruption in Ukraine?</a:t>
            </a:r>
            <a:endParaRPr lang="en-US" sz="1200" b="0" dirty="0"/>
          </a:p>
        </p:txBody>
      </p:sp>
      <p:sp>
        <p:nvSpPr>
          <p:cNvPr id="12" name="Заголовок 3"/>
          <p:cNvSpPr txBox="1">
            <a:spLocks/>
          </p:cNvSpPr>
          <p:nvPr/>
        </p:nvSpPr>
        <p:spPr>
          <a:xfrm>
            <a:off x="5240215" y="844113"/>
            <a:ext cx="3633144" cy="782515"/>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200" dirty="0">
                <a:solidFill>
                  <a:srgbClr val="74005F">
                    <a:alpha val="75000"/>
                  </a:srgbClr>
                </a:solidFill>
              </a:rPr>
              <a:t>Q. Do you think [Name the body] is willing to overcome corruption in Ukraine?</a:t>
            </a:r>
            <a:r>
              <a:rPr lang="en-US" sz="1200" b="0" dirty="0">
                <a:solidFill>
                  <a:srgbClr val="74005F">
                    <a:alpha val="75000"/>
                  </a:srgbClr>
                </a:solidFill>
              </a:rPr>
              <a:t> </a:t>
            </a:r>
          </a:p>
        </p:txBody>
      </p:sp>
    </p:spTree>
    <p:extLst>
      <p:ext uri="{BB962C8B-B14F-4D97-AF65-F5344CB8AC3E}">
        <p14:creationId xmlns:p14="http://schemas.microsoft.com/office/powerpoint/2010/main" val="214426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5">
            <a:extLst>
              <a:ext uri="{FF2B5EF4-FFF2-40B4-BE49-F238E27FC236}">
                <a16:creationId xmlns:a16="http://schemas.microsoft.com/office/drawing/2014/main" id="{A954AA5F-EB64-935E-15AC-F1FF1C561252}"/>
              </a:ext>
            </a:extLst>
          </p:cNvPr>
          <p:cNvSpPr>
            <a:spLocks noGrp="1"/>
          </p:cNvSpPr>
          <p:nvPr>
            <p:ph type="ctrTitle"/>
          </p:nvPr>
        </p:nvSpPr>
        <p:spPr>
          <a:xfrm>
            <a:off x="764098" y="756745"/>
            <a:ext cx="9988569" cy="3359746"/>
          </a:xfrm>
          <a:prstGeom prst="rect">
            <a:avLst/>
          </a:prstGeom>
        </p:spPr>
        <p:txBody>
          <a:bodyPr>
            <a:normAutofit/>
          </a:bodyPr>
          <a:lstStyle/>
          <a:p>
            <a:r>
              <a:rPr lang="en-US" sz="5400">
                <a:ea typeface="Apex New Bold" panose="02010600040501010103" pitchFamily="50" charset="0"/>
              </a:rPr>
              <a:t>Perception </a:t>
            </a:r>
            <a:br>
              <a:rPr lang="en-US" sz="5400">
                <a:ea typeface="Apex New Bold" panose="02010600040501010103" pitchFamily="50" charset="0"/>
              </a:rPr>
            </a:br>
            <a:r>
              <a:rPr lang="en-US" sz="5400">
                <a:ea typeface="Apex New Bold" panose="02010600040501010103" pitchFamily="50" charset="0"/>
              </a:rPr>
              <a:t>and Experience</a:t>
            </a:r>
            <a:br>
              <a:rPr lang="uk-UA" sz="5400">
                <a:ea typeface="Apex New Bold" panose="02010600040501010103" pitchFamily="50" charset="0"/>
              </a:rPr>
            </a:br>
            <a:r>
              <a:rPr lang="en-US" sz="5400">
                <a:ea typeface="Apex New Bold" panose="02010600040501010103" pitchFamily="50" charset="0"/>
              </a:rPr>
              <a:t>of Corruption</a:t>
            </a:r>
            <a:endParaRPr lang="uk-UA" sz="5400">
              <a:ea typeface="Apex New Bold" panose="02010600040501010103" pitchFamily="50" charset="0"/>
            </a:endParaRPr>
          </a:p>
        </p:txBody>
      </p:sp>
      <p:sp>
        <p:nvSpPr>
          <p:cNvPr id="2" name="Rectangle 1">
            <a:extLst>
              <a:ext uri="{FF2B5EF4-FFF2-40B4-BE49-F238E27FC236}">
                <a16:creationId xmlns:a16="http://schemas.microsoft.com/office/drawing/2014/main" id="{797701D7-57B6-0274-47E8-6AC5D48C6A62}"/>
              </a:ext>
            </a:extLst>
          </p:cNvPr>
          <p:cNvSpPr/>
          <p:nvPr/>
        </p:nvSpPr>
        <p:spPr>
          <a:xfrm>
            <a:off x="8505825" y="504825"/>
            <a:ext cx="3419475" cy="2828925"/>
          </a:xfrm>
          <a:prstGeom prst="rect">
            <a:avLst/>
          </a:prstGeom>
          <a:solidFill>
            <a:srgbClr val="982067"/>
          </a:solidFill>
          <a:ln>
            <a:solidFill>
              <a:srgbClr val="982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90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 y="-295275"/>
            <a:ext cx="12189356" cy="6856170"/>
          </a:xfrm>
          <a:prstGeom prst="rect">
            <a:avLst/>
          </a:prstGeom>
        </p:spPr>
      </p:pic>
      <p:sp>
        <p:nvSpPr>
          <p:cNvPr id="7" name="Заголовок 3">
            <a:extLst>
              <a:ext uri="{FF2B5EF4-FFF2-40B4-BE49-F238E27FC236}">
                <a16:creationId xmlns:a16="http://schemas.microsoft.com/office/drawing/2014/main" id="{1A75CED7-1C40-0B7E-465E-D49ED9F45B7B}"/>
              </a:ext>
            </a:extLst>
          </p:cNvPr>
          <p:cNvSpPr txBox="1">
            <a:spLocks noGrp="1"/>
          </p:cNvSpPr>
          <p:nvPr>
            <p:ph type="title"/>
          </p:nvPr>
        </p:nvSpPr>
        <p:spPr>
          <a:xfrm>
            <a:off x="372397" y="1117496"/>
            <a:ext cx="11831638" cy="644525"/>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600" dirty="0"/>
              <a:t>Q: In your opinion, how widespread is corruption? </a:t>
            </a:r>
            <a:endParaRPr lang="en-US" sz="1600" b="0" dirty="0"/>
          </a:p>
        </p:txBody>
      </p:sp>
      <p:sp>
        <p:nvSpPr>
          <p:cNvPr id="8" name="TextBox 7">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Perceptions of Corruption in Government Branches Increase</a:t>
            </a:r>
          </a:p>
        </p:txBody>
      </p:sp>
    </p:spTree>
    <p:extLst>
      <p:ext uri="{BB962C8B-B14F-4D97-AF65-F5344CB8AC3E}">
        <p14:creationId xmlns:p14="http://schemas.microsoft.com/office/powerpoint/2010/main" val="121318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000" b="1">
                <a:solidFill>
                  <a:schemeClr val="bg1"/>
                </a:solidFill>
              </a:rPr>
              <a:t>CUSTOMS AND THE JUDICIAL SYSTEM ARE LEADERS BY SPREAD OF CORRUPTION IN PEOPLE’S PERCEPTION</a:t>
            </a:r>
            <a:endParaRPr lang="uk-UA" sz="2000" b="1">
              <a:solidFill>
                <a:schemeClr val="bg1"/>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 y="1"/>
            <a:ext cx="12189357" cy="6857998"/>
          </a:xfrm>
          <a:prstGeom prst="rect">
            <a:avLst/>
          </a:prstGeom>
        </p:spPr>
      </p:pic>
      <p:sp>
        <p:nvSpPr>
          <p:cNvPr id="8" name="Заголовок 3"/>
          <p:cNvSpPr txBox="1">
            <a:spLocks/>
          </p:cNvSpPr>
          <p:nvPr/>
        </p:nvSpPr>
        <p:spPr>
          <a:xfrm>
            <a:off x="360000" y="1119665"/>
            <a:ext cx="11554180" cy="505180"/>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400" dirty="0"/>
              <a:t>Q:  Was a bribe (in the form of a gift, favor, service or money) requested from you or your family member? (% of those who dealt with government authorities or state institutions over the past 12 months):</a:t>
            </a:r>
            <a:endParaRPr lang="en-US" sz="1400" b="0" dirty="0"/>
          </a:p>
        </p:txBody>
      </p:sp>
      <p:sp>
        <p:nvSpPr>
          <p:cNvPr id="9" name="TextBox 8">
            <a:extLst>
              <a:ext uri="{FF2B5EF4-FFF2-40B4-BE49-F238E27FC236}">
                <a16:creationId xmlns:a16="http://schemas.microsoft.com/office/drawing/2014/main" id="{3390AE89-4E89-742E-4C12-BE98C791CF74}"/>
              </a:ext>
            </a:extLst>
          </p:cNvPr>
          <p:cNvSpPr txBox="1"/>
          <p:nvPr/>
        </p:nvSpPr>
        <p:spPr>
          <a:xfrm>
            <a:off x="360000" y="360000"/>
            <a:ext cx="11843350" cy="492443"/>
          </a:xfrm>
          <a:prstGeom prst="rect">
            <a:avLst/>
          </a:prstGeom>
          <a:noFill/>
        </p:spPr>
        <p:txBody>
          <a:bodyPr wrap="square" rtlCol="0">
            <a:spAutoFit/>
          </a:bodyPr>
          <a:lstStyle/>
          <a:p>
            <a:r>
              <a:rPr lang="en-US" sz="2600" b="1" dirty="0">
                <a:solidFill>
                  <a:srgbClr val="74005F"/>
                </a:solidFill>
              </a:rPr>
              <a:t>Increasing Instances of Corruption in Critical Sectors</a:t>
            </a:r>
          </a:p>
        </p:txBody>
      </p:sp>
    </p:spTree>
    <p:extLst>
      <p:ext uri="{BB962C8B-B14F-4D97-AF65-F5344CB8AC3E}">
        <p14:creationId xmlns:p14="http://schemas.microsoft.com/office/powerpoint/2010/main" val="132680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5">
            <a:extLst>
              <a:ext uri="{FF2B5EF4-FFF2-40B4-BE49-F238E27FC236}">
                <a16:creationId xmlns:a16="http://schemas.microsoft.com/office/drawing/2014/main" id="{A954AA5F-EB64-935E-15AC-F1FF1C561252}"/>
              </a:ext>
            </a:extLst>
          </p:cNvPr>
          <p:cNvSpPr txBox="1">
            <a:spLocks/>
          </p:cNvSpPr>
          <p:nvPr/>
        </p:nvSpPr>
        <p:spPr>
          <a:xfrm>
            <a:off x="565771" y="3130781"/>
            <a:ext cx="6796321" cy="2511714"/>
          </a:xfrm>
          <a:prstGeom prst="rect">
            <a:avLst/>
          </a:prstGeom>
        </p:spPr>
        <p:txBody>
          <a:bodyPr anchor="b">
            <a:normAutofit fontScale="97500"/>
          </a:bodyPr>
          <a:lstStyle>
            <a:lvl1pPr algn="l" defTabSz="914400" rtl="0" eaLnBrk="1" latinLnBrk="0" hangingPunct="1">
              <a:lnSpc>
                <a:spcPct val="90000"/>
              </a:lnSpc>
              <a:spcBef>
                <a:spcPct val="0"/>
              </a:spcBef>
              <a:buNone/>
              <a:defRPr sz="6000" b="1" kern="1200">
                <a:solidFill>
                  <a:srgbClr val="726963"/>
                </a:solidFill>
                <a:latin typeface="+mn-lt"/>
                <a:ea typeface="+mj-ea"/>
                <a:cs typeface="+mj-cs"/>
              </a:defRPr>
            </a:lvl1pPr>
          </a:lstStyle>
          <a:p>
            <a:endParaRPr lang="en-US">
              <a:solidFill>
                <a:schemeClr val="tx1"/>
              </a:solidFill>
              <a:ea typeface="Apex New Bold" panose="02010600040501010103" pitchFamily="50" charset="0"/>
            </a:endParaRPr>
          </a:p>
        </p:txBody>
      </p:sp>
      <p:sp>
        <p:nvSpPr>
          <p:cNvPr id="2" name="Заголовок 1"/>
          <p:cNvSpPr>
            <a:spLocks noGrp="1"/>
          </p:cNvSpPr>
          <p:nvPr>
            <p:ph type="ctrTitle"/>
          </p:nvPr>
        </p:nvSpPr>
        <p:spPr>
          <a:xfrm>
            <a:off x="772565" y="756745"/>
            <a:ext cx="7008299" cy="3359746"/>
          </a:xfrm>
        </p:spPr>
        <p:txBody>
          <a:bodyPr/>
          <a:lstStyle/>
          <a:p>
            <a:r>
              <a:rPr lang="en-US">
                <a:ea typeface="Apex New Bold" panose="02010600040501010103" pitchFamily="50" charset="0"/>
              </a:rPr>
              <a:t>Awareness of Anticorruption Efforts</a:t>
            </a:r>
            <a:endParaRPr lang="en-US"/>
          </a:p>
        </p:txBody>
      </p:sp>
      <p:sp>
        <p:nvSpPr>
          <p:cNvPr id="4" name="Rectangle 3">
            <a:extLst>
              <a:ext uri="{FF2B5EF4-FFF2-40B4-BE49-F238E27FC236}">
                <a16:creationId xmlns:a16="http://schemas.microsoft.com/office/drawing/2014/main" id="{982A93AD-09D1-8AB0-9033-2390EAF30D15}"/>
              </a:ext>
            </a:extLst>
          </p:cNvPr>
          <p:cNvSpPr/>
          <p:nvPr/>
        </p:nvSpPr>
        <p:spPr>
          <a:xfrm>
            <a:off x="8505825" y="504825"/>
            <a:ext cx="3419475" cy="2828925"/>
          </a:xfrm>
          <a:prstGeom prst="rect">
            <a:avLst/>
          </a:prstGeom>
          <a:solidFill>
            <a:srgbClr val="982067"/>
          </a:solidFill>
          <a:ln>
            <a:solidFill>
              <a:srgbClr val="982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4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266"/>
            <a:ext cx="12192000" cy="6857657"/>
          </a:xfrm>
          <a:prstGeom prst="rect">
            <a:avLst/>
          </a:prstGeom>
        </p:spPr>
      </p:pic>
      <p:sp>
        <p:nvSpPr>
          <p:cNvPr id="6" name="TextBox 5">
            <a:extLst>
              <a:ext uri="{FF2B5EF4-FFF2-40B4-BE49-F238E27FC236}">
                <a16:creationId xmlns:a16="http://schemas.microsoft.com/office/drawing/2014/main" id="{3390AE89-4E89-742E-4C12-BE98C791CF74}"/>
              </a:ext>
            </a:extLst>
          </p:cNvPr>
          <p:cNvSpPr txBox="1"/>
          <p:nvPr/>
        </p:nvSpPr>
        <p:spPr>
          <a:xfrm>
            <a:off x="237390" y="415855"/>
            <a:ext cx="11463192" cy="800219"/>
          </a:xfrm>
          <a:prstGeom prst="rect">
            <a:avLst/>
          </a:prstGeom>
          <a:noFill/>
        </p:spPr>
        <p:txBody>
          <a:bodyPr wrap="square" rtlCol="0">
            <a:spAutoFit/>
          </a:bodyPr>
          <a:lstStyle/>
          <a:p>
            <a:r>
              <a:rPr lang="en-US" sz="2300" b="1" dirty="0">
                <a:solidFill>
                  <a:srgbClr val="74005F"/>
                </a:solidFill>
              </a:rPr>
              <a:t>Awareness of Anti-Corruption Efforts Remains Stable, but Confidence in Government Effectiveness Declines</a:t>
            </a:r>
          </a:p>
        </p:txBody>
      </p:sp>
      <p:sp>
        <p:nvSpPr>
          <p:cNvPr id="9" name="Заголовок 3"/>
          <p:cNvSpPr txBox="1">
            <a:spLocks/>
          </p:cNvSpPr>
          <p:nvPr/>
        </p:nvSpPr>
        <p:spPr>
          <a:xfrm>
            <a:off x="237390" y="1310053"/>
            <a:ext cx="4950710" cy="509952"/>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gn="r">
              <a:lnSpc>
                <a:spcPct val="120000"/>
              </a:lnSpc>
            </a:pPr>
            <a:r>
              <a:rPr lang="en-US" sz="1100" dirty="0">
                <a:solidFill>
                  <a:srgbClr val="AF2A82"/>
                </a:solidFill>
              </a:rPr>
              <a:t>Q. Are you aware of any anti-corruption activities implemented over the past 12 months by any of the following entities?</a:t>
            </a:r>
            <a:endParaRPr lang="en-US" sz="1100" b="0" dirty="0">
              <a:solidFill>
                <a:srgbClr val="AF2A82"/>
              </a:solidFill>
            </a:endParaRPr>
          </a:p>
        </p:txBody>
      </p:sp>
      <p:sp>
        <p:nvSpPr>
          <p:cNvPr id="10" name="Заголовок 3"/>
          <p:cNvSpPr txBox="1">
            <a:spLocks/>
          </p:cNvSpPr>
          <p:nvPr/>
        </p:nvSpPr>
        <p:spPr>
          <a:xfrm>
            <a:off x="5135348" y="1498010"/>
            <a:ext cx="4719189" cy="309891"/>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100" dirty="0"/>
              <a:t>Q. How effective are they?</a:t>
            </a:r>
          </a:p>
        </p:txBody>
      </p:sp>
    </p:spTree>
    <p:extLst>
      <p:ext uri="{BB962C8B-B14F-4D97-AF65-F5344CB8AC3E}">
        <p14:creationId xmlns:p14="http://schemas.microsoft.com/office/powerpoint/2010/main" val="324421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054"/>
            <a:ext cx="12192000" cy="6857657"/>
          </a:xfrm>
          <a:prstGeom prst="rect">
            <a:avLst/>
          </a:prstGeom>
        </p:spPr>
      </p:pic>
      <p:sp>
        <p:nvSpPr>
          <p:cNvPr id="11" name="Заголовок 1">
            <a:extLst>
              <a:ext uri="{FF2B5EF4-FFF2-40B4-BE49-F238E27FC236}">
                <a16:creationId xmlns:a16="http://schemas.microsoft.com/office/drawing/2014/main" id="{535F9F65-C40C-6227-5559-7B186E24C12B}"/>
              </a:ext>
            </a:extLst>
          </p:cNvPr>
          <p:cNvSpPr txBox="1">
            <a:spLocks/>
          </p:cNvSpPr>
          <p:nvPr/>
        </p:nvSpPr>
        <p:spPr>
          <a:xfrm>
            <a:off x="1135712" y="3152775"/>
            <a:ext cx="10268919" cy="976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uk-UA" b="1">
              <a:solidFill>
                <a:schemeClr val="bg1"/>
              </a:solidFill>
            </a:endParaRPr>
          </a:p>
        </p:txBody>
      </p:sp>
      <p:sp>
        <p:nvSpPr>
          <p:cNvPr id="6" name="Заголовок 3"/>
          <p:cNvSpPr txBox="1">
            <a:spLocks/>
          </p:cNvSpPr>
          <p:nvPr/>
        </p:nvSpPr>
        <p:spPr>
          <a:xfrm>
            <a:off x="122991" y="1350776"/>
            <a:ext cx="5261188" cy="563527"/>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gn="r">
              <a:lnSpc>
                <a:spcPct val="120000"/>
              </a:lnSpc>
            </a:pPr>
            <a:r>
              <a:rPr lang="en-US" sz="1100" dirty="0">
                <a:solidFill>
                  <a:srgbClr val="AF2A82"/>
                </a:solidFill>
              </a:rPr>
              <a:t>Q. Are you aware of any anti-corruption activities implemented over the past 12 months by any of the following entities?</a:t>
            </a:r>
            <a:endParaRPr lang="en-US" sz="1100" b="0" dirty="0">
              <a:solidFill>
                <a:srgbClr val="AF2A82"/>
              </a:solidFill>
            </a:endParaRPr>
          </a:p>
        </p:txBody>
      </p:sp>
      <p:sp>
        <p:nvSpPr>
          <p:cNvPr id="7" name="Заголовок 3"/>
          <p:cNvSpPr txBox="1">
            <a:spLocks/>
          </p:cNvSpPr>
          <p:nvPr/>
        </p:nvSpPr>
        <p:spPr>
          <a:xfrm>
            <a:off x="5375387" y="1542387"/>
            <a:ext cx="4719189" cy="309891"/>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100" dirty="0"/>
              <a:t>Q. How effective are they?</a:t>
            </a:r>
          </a:p>
        </p:txBody>
      </p:sp>
      <p:sp>
        <p:nvSpPr>
          <p:cNvPr id="8" name="TextBox 7">
            <a:extLst>
              <a:ext uri="{FF2B5EF4-FFF2-40B4-BE49-F238E27FC236}">
                <a16:creationId xmlns:a16="http://schemas.microsoft.com/office/drawing/2014/main" id="{3390AE89-4E89-742E-4C12-BE98C791CF74}"/>
              </a:ext>
            </a:extLst>
          </p:cNvPr>
          <p:cNvSpPr txBox="1"/>
          <p:nvPr/>
        </p:nvSpPr>
        <p:spPr>
          <a:xfrm>
            <a:off x="360000" y="360000"/>
            <a:ext cx="11122754" cy="861774"/>
          </a:xfrm>
          <a:prstGeom prst="rect">
            <a:avLst/>
          </a:prstGeom>
          <a:noFill/>
        </p:spPr>
        <p:txBody>
          <a:bodyPr wrap="square" rtlCol="0">
            <a:spAutoFit/>
          </a:bodyPr>
          <a:lstStyle/>
          <a:p>
            <a:r>
              <a:rPr lang="en-US" sz="2500" b="1">
                <a:solidFill>
                  <a:srgbClr val="74005F"/>
                </a:solidFill>
              </a:rPr>
              <a:t>Security Service Still Leads in Perceived Anti-Corruption Effectiveness</a:t>
            </a:r>
            <a:endParaRPr lang="en-US" sz="2500" b="1" dirty="0">
              <a:solidFill>
                <a:srgbClr val="74005F"/>
              </a:solidFill>
            </a:endParaRPr>
          </a:p>
        </p:txBody>
      </p:sp>
    </p:spTree>
    <p:extLst>
      <p:ext uri="{BB962C8B-B14F-4D97-AF65-F5344CB8AC3E}">
        <p14:creationId xmlns:p14="http://schemas.microsoft.com/office/powerpoint/2010/main" val="81160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DB29FD71-822F-6872-BE3E-C22849A0D067}"/>
              </a:ext>
            </a:extLst>
          </p:cNvPr>
          <p:cNvSpPr txBox="1">
            <a:spLocks/>
          </p:cNvSpPr>
          <p:nvPr/>
        </p:nvSpPr>
        <p:spPr>
          <a:xfrm>
            <a:off x="838200" y="-200025"/>
            <a:ext cx="10515600" cy="976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uk-UA" b="1">
              <a:solidFill>
                <a:schemeClr val="bg1"/>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657"/>
          </a:xfrm>
          <a:prstGeom prst="rect">
            <a:avLst/>
          </a:prstGeom>
        </p:spPr>
      </p:pic>
      <p:sp>
        <p:nvSpPr>
          <p:cNvPr id="8" name="Заголовок 3"/>
          <p:cNvSpPr>
            <a:spLocks noGrp="1"/>
          </p:cNvSpPr>
          <p:nvPr>
            <p:ph type="title"/>
          </p:nvPr>
        </p:nvSpPr>
        <p:spPr>
          <a:xfrm>
            <a:off x="360001" y="1431583"/>
            <a:ext cx="11098574" cy="549617"/>
          </a:xfrm>
        </p:spPr>
        <p:txBody>
          <a:bodyPr>
            <a:noAutofit/>
          </a:bodyPr>
          <a:lstStyle/>
          <a:p>
            <a:r>
              <a:rPr lang="en-US" sz="1600" dirty="0"/>
              <a:t>Q: In your opinion, to what extent is the government of Ukraine effective in fighting corruption?</a:t>
            </a:r>
            <a:endParaRPr lang="en-US" sz="1600" b="0" dirty="0"/>
          </a:p>
        </p:txBody>
      </p:sp>
      <p:sp>
        <p:nvSpPr>
          <p:cNvPr id="9" name="TextBox 8">
            <a:extLst>
              <a:ext uri="{FF2B5EF4-FFF2-40B4-BE49-F238E27FC236}">
                <a16:creationId xmlns:a16="http://schemas.microsoft.com/office/drawing/2014/main" id="{3390AE89-4E89-742E-4C12-BE98C791CF74}"/>
              </a:ext>
            </a:extLst>
          </p:cNvPr>
          <p:cNvSpPr txBox="1"/>
          <p:nvPr/>
        </p:nvSpPr>
        <p:spPr>
          <a:xfrm>
            <a:off x="360000" y="360000"/>
            <a:ext cx="10650900" cy="861774"/>
          </a:xfrm>
          <a:prstGeom prst="rect">
            <a:avLst/>
          </a:prstGeom>
          <a:noFill/>
        </p:spPr>
        <p:txBody>
          <a:bodyPr wrap="square" rtlCol="0">
            <a:spAutoFit/>
          </a:bodyPr>
          <a:lstStyle/>
          <a:p>
            <a:r>
              <a:rPr lang="en-US" sz="2500" b="1" dirty="0">
                <a:solidFill>
                  <a:srgbClr val="74005F"/>
                </a:solidFill>
              </a:rPr>
              <a:t>Public Pessimism on Government's Anti-Corruption Efforts Approaches 2018 Levels</a:t>
            </a:r>
          </a:p>
        </p:txBody>
      </p:sp>
    </p:spTree>
    <p:extLst>
      <p:ext uri="{BB962C8B-B14F-4D97-AF65-F5344CB8AC3E}">
        <p14:creationId xmlns:p14="http://schemas.microsoft.com/office/powerpoint/2010/main" val="143445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5">
            <a:extLst>
              <a:ext uri="{FF2B5EF4-FFF2-40B4-BE49-F238E27FC236}">
                <a16:creationId xmlns:a16="http://schemas.microsoft.com/office/drawing/2014/main" id="{A954AA5F-EB64-935E-15AC-F1FF1C561252}"/>
              </a:ext>
            </a:extLst>
          </p:cNvPr>
          <p:cNvSpPr txBox="1">
            <a:spLocks/>
          </p:cNvSpPr>
          <p:nvPr/>
        </p:nvSpPr>
        <p:spPr>
          <a:xfrm>
            <a:off x="565771" y="3130781"/>
            <a:ext cx="6796321" cy="2511714"/>
          </a:xfrm>
          <a:prstGeom prst="rect">
            <a:avLst/>
          </a:prstGeom>
        </p:spPr>
        <p:txBody>
          <a:bodyPr anchor="b">
            <a:normAutofit fontScale="97500"/>
          </a:bodyPr>
          <a:lstStyle>
            <a:lvl1pPr algn="l" defTabSz="914400" rtl="0" eaLnBrk="1" latinLnBrk="0" hangingPunct="1">
              <a:lnSpc>
                <a:spcPct val="90000"/>
              </a:lnSpc>
              <a:spcBef>
                <a:spcPct val="0"/>
              </a:spcBef>
              <a:buNone/>
              <a:defRPr sz="6000" b="1" kern="1200">
                <a:solidFill>
                  <a:srgbClr val="726963"/>
                </a:solidFill>
                <a:latin typeface="+mn-lt"/>
                <a:ea typeface="+mj-ea"/>
                <a:cs typeface="+mj-cs"/>
              </a:defRPr>
            </a:lvl1pPr>
          </a:lstStyle>
          <a:p>
            <a:endParaRPr lang="en-US">
              <a:solidFill>
                <a:schemeClr val="tx1"/>
              </a:solidFill>
              <a:ea typeface="Apex New Bold" panose="02010600040501010103" pitchFamily="50" charset="0"/>
            </a:endParaRPr>
          </a:p>
        </p:txBody>
      </p:sp>
      <p:sp>
        <p:nvSpPr>
          <p:cNvPr id="2" name="Заголовок 1"/>
          <p:cNvSpPr>
            <a:spLocks noGrp="1"/>
          </p:cNvSpPr>
          <p:nvPr>
            <p:ph type="ctrTitle"/>
          </p:nvPr>
        </p:nvSpPr>
        <p:spPr/>
        <p:txBody>
          <a:bodyPr/>
          <a:lstStyle/>
          <a:p>
            <a:r>
              <a:rPr lang="en-US">
                <a:ea typeface="Apex New Bold" panose="02010600040501010103" pitchFamily="50" charset="0"/>
              </a:rPr>
              <a:t>Citizens against Corruption</a:t>
            </a:r>
            <a:endParaRPr lang="en-US"/>
          </a:p>
        </p:txBody>
      </p:sp>
      <p:sp>
        <p:nvSpPr>
          <p:cNvPr id="3" name="Rectangle 2">
            <a:extLst>
              <a:ext uri="{FF2B5EF4-FFF2-40B4-BE49-F238E27FC236}">
                <a16:creationId xmlns:a16="http://schemas.microsoft.com/office/drawing/2014/main" id="{E97B8A55-D058-8690-D4AA-AE37BCE77787}"/>
              </a:ext>
            </a:extLst>
          </p:cNvPr>
          <p:cNvSpPr/>
          <p:nvPr/>
        </p:nvSpPr>
        <p:spPr>
          <a:xfrm>
            <a:off x="8505825" y="504825"/>
            <a:ext cx="3419475" cy="2828925"/>
          </a:xfrm>
          <a:prstGeom prst="rect">
            <a:avLst/>
          </a:prstGeom>
          <a:solidFill>
            <a:srgbClr val="982067"/>
          </a:solidFill>
          <a:ln>
            <a:solidFill>
              <a:srgbClr val="982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783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
        <p:nvSpPr>
          <p:cNvPr id="5" name="Заголовок 3"/>
          <p:cNvSpPr txBox="1">
            <a:spLocks/>
          </p:cNvSpPr>
          <p:nvPr/>
        </p:nvSpPr>
        <p:spPr>
          <a:xfrm>
            <a:off x="360000" y="1274171"/>
            <a:ext cx="11506207" cy="443441"/>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In your opinion, can the public influence the reduction of corruption by doing the following?</a:t>
            </a:r>
            <a:endParaRPr lang="en-US" sz="1600" b="0" dirty="0"/>
          </a:p>
        </p:txBody>
      </p:sp>
      <p:sp>
        <p:nvSpPr>
          <p:cNvPr id="6" name="TextBox 5">
            <a:extLst>
              <a:ext uri="{FF2B5EF4-FFF2-40B4-BE49-F238E27FC236}">
                <a16:creationId xmlns:a16="http://schemas.microsoft.com/office/drawing/2014/main" id="{3390AE89-4E89-742E-4C12-BE98C791CF74}"/>
              </a:ext>
            </a:extLst>
          </p:cNvPr>
          <p:cNvSpPr txBox="1"/>
          <p:nvPr/>
        </p:nvSpPr>
        <p:spPr>
          <a:xfrm>
            <a:off x="360000" y="360000"/>
            <a:ext cx="10650900" cy="477054"/>
          </a:xfrm>
          <a:prstGeom prst="rect">
            <a:avLst/>
          </a:prstGeom>
          <a:noFill/>
        </p:spPr>
        <p:txBody>
          <a:bodyPr wrap="square" rtlCol="0">
            <a:spAutoFit/>
          </a:bodyPr>
          <a:lstStyle/>
          <a:p>
            <a:r>
              <a:rPr lang="en-US" sz="2500" b="1" dirty="0">
                <a:solidFill>
                  <a:srgbClr val="74005F"/>
                </a:solidFill>
              </a:rPr>
              <a:t>Public Confidence in Anti-Corruption Interventions Declines</a:t>
            </a:r>
          </a:p>
        </p:txBody>
      </p:sp>
    </p:spTree>
    <p:extLst>
      <p:ext uri="{BB962C8B-B14F-4D97-AF65-F5344CB8AC3E}">
        <p14:creationId xmlns:p14="http://schemas.microsoft.com/office/powerpoint/2010/main" val="69034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7999"/>
          </a:xfrm>
          <a:prstGeom prst="rect">
            <a:avLst/>
          </a:prstGeom>
        </p:spPr>
      </p:pic>
      <p:sp>
        <p:nvSpPr>
          <p:cNvPr id="7" name="Заголовок 3"/>
          <p:cNvSpPr txBox="1">
            <a:spLocks/>
          </p:cNvSpPr>
          <p:nvPr/>
        </p:nvSpPr>
        <p:spPr>
          <a:xfrm>
            <a:off x="360000" y="929132"/>
            <a:ext cx="11767223" cy="644460"/>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In your opinion, which of the following measures are the most effective in fighting and preventing corruption? Choose three, starting with the most effective measure</a:t>
            </a:r>
          </a:p>
        </p:txBody>
      </p:sp>
      <p:sp>
        <p:nvSpPr>
          <p:cNvPr id="5" name="TextBox 4">
            <a:extLst>
              <a:ext uri="{FF2B5EF4-FFF2-40B4-BE49-F238E27FC236}">
                <a16:creationId xmlns:a16="http://schemas.microsoft.com/office/drawing/2014/main" id="{3390AE89-4E89-742E-4C12-BE98C791CF74}"/>
              </a:ext>
            </a:extLst>
          </p:cNvPr>
          <p:cNvSpPr txBox="1"/>
          <p:nvPr/>
        </p:nvSpPr>
        <p:spPr>
          <a:xfrm>
            <a:off x="360000" y="360000"/>
            <a:ext cx="11140338" cy="477054"/>
          </a:xfrm>
          <a:prstGeom prst="rect">
            <a:avLst/>
          </a:prstGeom>
          <a:noFill/>
        </p:spPr>
        <p:txBody>
          <a:bodyPr wrap="square" rtlCol="0">
            <a:spAutoFit/>
          </a:bodyPr>
          <a:lstStyle/>
          <a:p>
            <a:r>
              <a:rPr lang="en-US" sz="2500" b="1" dirty="0">
                <a:solidFill>
                  <a:srgbClr val="74005F"/>
                </a:solidFill>
              </a:rPr>
              <a:t>Public Perception of Effective Anti-Corruption Measures Shifts</a:t>
            </a:r>
          </a:p>
        </p:txBody>
      </p:sp>
    </p:spTree>
    <p:extLst>
      <p:ext uri="{BB962C8B-B14F-4D97-AF65-F5344CB8AC3E}">
        <p14:creationId xmlns:p14="http://schemas.microsoft.com/office/powerpoint/2010/main" val="4132225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0312974F-7407-CEF1-CEEC-BDD56A8055C1}"/>
              </a:ext>
            </a:extLst>
          </p:cNvPr>
          <p:cNvSpPr txBox="1">
            <a:spLocks/>
          </p:cNvSpPr>
          <p:nvPr/>
        </p:nvSpPr>
        <p:spPr>
          <a:xfrm>
            <a:off x="1143838" y="2519729"/>
            <a:ext cx="11177116" cy="976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uk-UA" b="1">
              <a:solidFill>
                <a:schemeClr val="bg1"/>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9359" cy="6857999"/>
          </a:xfrm>
          <a:prstGeom prst="rect">
            <a:avLst/>
          </a:prstGeom>
        </p:spPr>
      </p:pic>
      <p:sp>
        <p:nvSpPr>
          <p:cNvPr id="9" name="Заголовок 3"/>
          <p:cNvSpPr txBox="1">
            <a:spLocks/>
          </p:cNvSpPr>
          <p:nvPr/>
        </p:nvSpPr>
        <p:spPr>
          <a:xfrm>
            <a:off x="360000" y="912090"/>
            <a:ext cx="9231674" cy="644460"/>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What is your attitude towards individuals who file complaints with the government or law enforcement agencies regarding a corruption case? </a:t>
            </a:r>
          </a:p>
          <a:p>
            <a:pPr>
              <a:lnSpc>
                <a:spcPct val="100000"/>
              </a:lnSpc>
            </a:pPr>
            <a:r>
              <a:rPr lang="en-US" sz="1600" b="0" i="0" dirty="0">
                <a:solidFill>
                  <a:srgbClr val="74005F"/>
                </a:solidFill>
                <a:effectLst/>
              </a:rPr>
              <a:t>(sum of responses “rather approval” and “total approval”)</a:t>
            </a:r>
            <a:endParaRPr lang="en-US" sz="1600" b="0" dirty="0"/>
          </a:p>
        </p:txBody>
      </p:sp>
      <p:sp>
        <p:nvSpPr>
          <p:cNvPr id="10" name="TextBox 9">
            <a:extLst>
              <a:ext uri="{FF2B5EF4-FFF2-40B4-BE49-F238E27FC236}">
                <a16:creationId xmlns:a16="http://schemas.microsoft.com/office/drawing/2014/main" id="{3390AE89-4E89-742E-4C12-BE98C791CF74}"/>
              </a:ext>
            </a:extLst>
          </p:cNvPr>
          <p:cNvSpPr txBox="1"/>
          <p:nvPr/>
        </p:nvSpPr>
        <p:spPr>
          <a:xfrm>
            <a:off x="360000" y="360000"/>
            <a:ext cx="11108100" cy="477054"/>
          </a:xfrm>
          <a:prstGeom prst="rect">
            <a:avLst/>
          </a:prstGeom>
          <a:noFill/>
        </p:spPr>
        <p:txBody>
          <a:bodyPr wrap="square" rtlCol="0">
            <a:spAutoFit/>
          </a:bodyPr>
          <a:lstStyle/>
          <a:p>
            <a:r>
              <a:rPr lang="en-US" sz="2500" b="1" dirty="0">
                <a:solidFill>
                  <a:srgbClr val="74005F"/>
                </a:solidFill>
              </a:rPr>
              <a:t>Public Approval of Whistleblowing Remains Strong</a:t>
            </a:r>
          </a:p>
        </p:txBody>
      </p:sp>
    </p:spTree>
    <p:extLst>
      <p:ext uri="{BB962C8B-B14F-4D97-AF65-F5344CB8AC3E}">
        <p14:creationId xmlns:p14="http://schemas.microsoft.com/office/powerpoint/2010/main" val="26616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000" cy="6857657"/>
          </a:xfrm>
          <a:prstGeom prst="rect">
            <a:avLst/>
          </a:prstGeom>
        </p:spPr>
      </p:pic>
      <p:sp>
        <p:nvSpPr>
          <p:cNvPr id="8" name="Заголовок 3"/>
          <p:cNvSpPr>
            <a:spLocks noGrp="1"/>
          </p:cNvSpPr>
          <p:nvPr>
            <p:ph type="title"/>
          </p:nvPr>
        </p:nvSpPr>
        <p:spPr>
          <a:xfrm>
            <a:off x="360000" y="936785"/>
            <a:ext cx="11831425" cy="456584"/>
          </a:xfrm>
        </p:spPr>
        <p:txBody>
          <a:bodyPr>
            <a:noAutofit/>
          </a:bodyPr>
          <a:lstStyle/>
          <a:p>
            <a:pPr>
              <a:lnSpc>
                <a:spcPct val="100000"/>
              </a:lnSpc>
            </a:pPr>
            <a:r>
              <a:rPr lang="en-US" sz="1600" dirty="0"/>
              <a:t>Q. How serious are the following problems in Ukraine today?</a:t>
            </a:r>
            <a:r>
              <a:rPr lang="uk-UA" sz="1600" dirty="0"/>
              <a:t> </a:t>
            </a:r>
            <a:r>
              <a:rPr lang="en-US" sz="1600" b="1" i="0" u="none" strike="noStrike" dirty="0">
                <a:solidFill>
                  <a:srgbClr val="74005F"/>
                </a:solidFill>
                <a:effectLst/>
                <a:latin typeface="Georgia" panose="02040502050405020303" pitchFamily="18" charset="0"/>
              </a:rPr>
              <a:t>      </a:t>
            </a:r>
            <a:br>
              <a:rPr lang="ru-RU" sz="1600" b="1" i="0" u="none" strike="noStrike" dirty="0">
                <a:solidFill>
                  <a:srgbClr val="74005F"/>
                </a:solidFill>
                <a:effectLst/>
                <a:latin typeface="Georgia" panose="02040502050405020303" pitchFamily="18" charset="0"/>
              </a:rPr>
            </a:br>
            <a:r>
              <a:rPr lang="uk-UA" sz="1600" b="0" i="0" u="none" strike="noStrike" dirty="0">
                <a:solidFill>
                  <a:srgbClr val="74005F"/>
                </a:solidFill>
                <a:effectLst/>
                <a:latin typeface="Georgia" panose="02040502050405020303" pitchFamily="18" charset="0"/>
              </a:rPr>
              <a:t>(</a:t>
            </a:r>
            <a:r>
              <a:rPr lang="en-US" sz="1600" b="0" i="0" u="none" strike="noStrike" dirty="0">
                <a:solidFill>
                  <a:srgbClr val="74005F"/>
                </a:solidFill>
                <a:effectLst/>
                <a:latin typeface="Georgia" panose="02040502050405020303" pitchFamily="18" charset="0"/>
              </a:rPr>
              <a:t>sum of responses “serious” and “very serious”)</a:t>
            </a:r>
            <a:br>
              <a:rPr lang="en-US" sz="1600" dirty="0"/>
            </a:br>
            <a:endParaRPr lang="en-US" sz="1600" b="0" dirty="0"/>
          </a:p>
        </p:txBody>
      </p:sp>
      <p:sp>
        <p:nvSpPr>
          <p:cNvPr id="9" name="TextBox 8">
            <a:extLst>
              <a:ext uri="{FF2B5EF4-FFF2-40B4-BE49-F238E27FC236}">
                <a16:creationId xmlns:a16="http://schemas.microsoft.com/office/drawing/2014/main" id="{3390AE89-4E89-742E-4C12-BE98C791CF74}"/>
              </a:ext>
            </a:extLst>
          </p:cNvPr>
          <p:cNvSpPr txBox="1"/>
          <p:nvPr/>
        </p:nvSpPr>
        <p:spPr>
          <a:xfrm>
            <a:off x="277704" y="210970"/>
            <a:ext cx="11843350" cy="861774"/>
          </a:xfrm>
          <a:prstGeom prst="rect">
            <a:avLst/>
          </a:prstGeom>
          <a:noFill/>
        </p:spPr>
        <p:txBody>
          <a:bodyPr wrap="square" rtlCol="0">
            <a:spAutoFit/>
          </a:bodyPr>
          <a:lstStyle/>
          <a:p>
            <a:r>
              <a:rPr lang="en-US" sz="2500" b="1" dirty="0">
                <a:solidFill>
                  <a:srgbClr val="74005F"/>
                </a:solidFill>
              </a:rPr>
              <a:t>Corruption Ranks Among the Top-2 Concerns After the Full-Scale Invasion</a:t>
            </a:r>
          </a:p>
        </p:txBody>
      </p:sp>
    </p:spTree>
    <p:extLst>
      <p:ext uri="{BB962C8B-B14F-4D97-AF65-F5344CB8AC3E}">
        <p14:creationId xmlns:p14="http://schemas.microsoft.com/office/powerpoint/2010/main" val="2022070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5" name="Заголовок 3">
            <a:extLst>
              <a:ext uri="{FF2B5EF4-FFF2-40B4-BE49-F238E27FC236}">
                <a16:creationId xmlns:a16="http://schemas.microsoft.com/office/drawing/2014/main" id="{CC35630E-A314-60BC-59F2-35E33369FA5A}"/>
              </a:ext>
            </a:extLst>
          </p:cNvPr>
          <p:cNvSpPr txBox="1">
            <a:spLocks/>
          </p:cNvSpPr>
          <p:nvPr/>
        </p:nvSpPr>
        <p:spPr>
          <a:xfrm>
            <a:off x="435233" y="992443"/>
            <a:ext cx="11353493" cy="54048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spcAft>
                <a:spcPts val="600"/>
              </a:spcAft>
            </a:pPr>
            <a:r>
              <a:rPr lang="en-US" sz="1600" dirty="0"/>
              <a:t>Q: How ready are you to stand up for your rights when you interact with bureaucrats?</a:t>
            </a:r>
            <a:endParaRPr lang="en-US" sz="1600" b="0" dirty="0"/>
          </a:p>
        </p:txBody>
      </p:sp>
      <p:sp>
        <p:nvSpPr>
          <p:cNvPr id="6" name="TextBox 5">
            <a:extLst>
              <a:ext uri="{FF2B5EF4-FFF2-40B4-BE49-F238E27FC236}">
                <a16:creationId xmlns:a16="http://schemas.microsoft.com/office/drawing/2014/main" id="{3390AE89-4E89-742E-4C12-BE98C791CF74}"/>
              </a:ext>
            </a:extLst>
          </p:cNvPr>
          <p:cNvSpPr txBox="1"/>
          <p:nvPr/>
        </p:nvSpPr>
        <p:spPr>
          <a:xfrm>
            <a:off x="435233" y="468005"/>
            <a:ext cx="11548682" cy="430887"/>
          </a:xfrm>
          <a:prstGeom prst="rect">
            <a:avLst/>
          </a:prstGeom>
          <a:noFill/>
        </p:spPr>
        <p:txBody>
          <a:bodyPr wrap="square" rtlCol="0">
            <a:spAutoFit/>
          </a:bodyPr>
          <a:lstStyle/>
          <a:p>
            <a:r>
              <a:rPr lang="en-US" sz="2200" b="1" dirty="0">
                <a:solidFill>
                  <a:srgbClr val="74005F"/>
                </a:solidFill>
              </a:rPr>
              <a:t>Citizens’ Readiness to Stand Up for Their Rights Rebounds to Higher Levels</a:t>
            </a:r>
          </a:p>
        </p:txBody>
      </p:sp>
    </p:spTree>
    <p:extLst>
      <p:ext uri="{BB962C8B-B14F-4D97-AF65-F5344CB8AC3E}">
        <p14:creationId xmlns:p14="http://schemas.microsoft.com/office/powerpoint/2010/main" val="1835633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89355" cy="6857998"/>
          </a:xfrm>
          <a:prstGeom prst="rect">
            <a:avLst/>
          </a:prstGeom>
        </p:spPr>
      </p:pic>
      <p:sp>
        <p:nvSpPr>
          <p:cNvPr id="5" name="Заголовок 3">
            <a:extLst>
              <a:ext uri="{FF2B5EF4-FFF2-40B4-BE49-F238E27FC236}">
                <a16:creationId xmlns:a16="http://schemas.microsoft.com/office/drawing/2014/main" id="{CC35630E-A314-60BC-59F2-35E33369FA5A}"/>
              </a:ext>
            </a:extLst>
          </p:cNvPr>
          <p:cNvSpPr txBox="1">
            <a:spLocks/>
          </p:cNvSpPr>
          <p:nvPr/>
        </p:nvSpPr>
        <p:spPr>
          <a:xfrm>
            <a:off x="435233" y="1024546"/>
            <a:ext cx="11353493" cy="54048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spcAft>
                <a:spcPts val="600"/>
              </a:spcAft>
            </a:pPr>
            <a:r>
              <a:rPr lang="en-US" sz="1600" dirty="0"/>
              <a:t>Q: How ready are you to stand up for your rights when you interact with bureaucrats?</a:t>
            </a:r>
            <a:endParaRPr lang="en-US" sz="1600" b="0" dirty="0"/>
          </a:p>
        </p:txBody>
      </p:sp>
      <p:sp>
        <p:nvSpPr>
          <p:cNvPr id="6" name="TextBox 5">
            <a:extLst>
              <a:ext uri="{FF2B5EF4-FFF2-40B4-BE49-F238E27FC236}">
                <a16:creationId xmlns:a16="http://schemas.microsoft.com/office/drawing/2014/main" id="{3390AE89-4E89-742E-4C12-BE98C791CF74}"/>
              </a:ext>
            </a:extLst>
          </p:cNvPr>
          <p:cNvSpPr txBox="1"/>
          <p:nvPr/>
        </p:nvSpPr>
        <p:spPr>
          <a:xfrm>
            <a:off x="435233" y="468005"/>
            <a:ext cx="11108100" cy="477054"/>
          </a:xfrm>
          <a:prstGeom prst="rect">
            <a:avLst/>
          </a:prstGeom>
          <a:noFill/>
        </p:spPr>
        <p:txBody>
          <a:bodyPr wrap="square" rtlCol="0">
            <a:spAutoFit/>
          </a:bodyPr>
          <a:lstStyle/>
          <a:p>
            <a:r>
              <a:rPr lang="en-US" sz="2500" b="1" dirty="0">
                <a:solidFill>
                  <a:srgbClr val="74005F"/>
                </a:solidFill>
              </a:rPr>
              <a:t>EDPs Are the Least Ready to Confront Officials</a:t>
            </a:r>
          </a:p>
        </p:txBody>
      </p:sp>
    </p:spTree>
    <p:extLst>
      <p:ext uri="{BB962C8B-B14F-4D97-AF65-F5344CB8AC3E}">
        <p14:creationId xmlns:p14="http://schemas.microsoft.com/office/powerpoint/2010/main" val="1159289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5" name="Заголовок 3"/>
          <p:cNvSpPr txBox="1">
            <a:spLocks/>
          </p:cNvSpPr>
          <p:nvPr/>
        </p:nvSpPr>
        <p:spPr>
          <a:xfrm>
            <a:off x="360000" y="1303180"/>
            <a:ext cx="10687612" cy="575643"/>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In what way are you ready to act when a state official violates your rights?</a:t>
            </a:r>
            <a:endParaRPr lang="en-US" sz="1600" b="0" dirty="0"/>
          </a:p>
        </p:txBody>
      </p:sp>
      <p:sp>
        <p:nvSpPr>
          <p:cNvPr id="6" name="TextBox 5">
            <a:extLst>
              <a:ext uri="{FF2B5EF4-FFF2-40B4-BE49-F238E27FC236}">
                <a16:creationId xmlns:a16="http://schemas.microsoft.com/office/drawing/2014/main" id="{3390AE89-4E89-742E-4C12-BE98C791CF74}"/>
              </a:ext>
            </a:extLst>
          </p:cNvPr>
          <p:cNvSpPr txBox="1"/>
          <p:nvPr/>
        </p:nvSpPr>
        <p:spPr>
          <a:xfrm>
            <a:off x="360000" y="360000"/>
            <a:ext cx="10146808" cy="861774"/>
          </a:xfrm>
          <a:prstGeom prst="rect">
            <a:avLst/>
          </a:prstGeom>
          <a:noFill/>
        </p:spPr>
        <p:txBody>
          <a:bodyPr wrap="square" rtlCol="0">
            <a:spAutoFit/>
          </a:bodyPr>
          <a:lstStyle/>
          <a:p>
            <a:r>
              <a:rPr lang="en-US" sz="2500" b="1" dirty="0">
                <a:solidFill>
                  <a:srgbClr val="74005F"/>
                </a:solidFill>
              </a:rPr>
              <a:t>Readiness to Undertake Measures Against Corrupt Officials Has Decreased</a:t>
            </a:r>
          </a:p>
        </p:txBody>
      </p:sp>
    </p:spTree>
    <p:extLst>
      <p:ext uri="{BB962C8B-B14F-4D97-AF65-F5344CB8AC3E}">
        <p14:creationId xmlns:p14="http://schemas.microsoft.com/office/powerpoint/2010/main" val="376352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2F015FE6-94EC-FBE5-D069-E806061B6E8C}"/>
              </a:ext>
            </a:extLst>
          </p:cNvPr>
          <p:cNvSpPr txBox="1">
            <a:spLocks/>
          </p:cNvSpPr>
          <p:nvPr/>
        </p:nvSpPr>
        <p:spPr>
          <a:xfrm>
            <a:off x="2029766" y="2027359"/>
            <a:ext cx="10781881" cy="976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uk-UA" b="1">
              <a:solidFill>
                <a:schemeClr val="bg1"/>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 y="0"/>
            <a:ext cx="12188749" cy="6857657"/>
          </a:xfrm>
          <a:prstGeom prst="rect">
            <a:avLst/>
          </a:prstGeom>
        </p:spPr>
      </p:pic>
      <p:sp>
        <p:nvSpPr>
          <p:cNvPr id="9" name="Заголовок 3"/>
          <p:cNvSpPr txBox="1">
            <a:spLocks/>
          </p:cNvSpPr>
          <p:nvPr/>
        </p:nvSpPr>
        <p:spPr>
          <a:xfrm>
            <a:off x="435233" y="1382899"/>
            <a:ext cx="10686672" cy="644460"/>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Are you ready to participate in the following activities?</a:t>
            </a:r>
            <a:endParaRPr lang="en-US" sz="1600" b="0" dirty="0"/>
          </a:p>
        </p:txBody>
      </p:sp>
      <p:sp>
        <p:nvSpPr>
          <p:cNvPr id="11" name="TextBox 10">
            <a:extLst>
              <a:ext uri="{FF2B5EF4-FFF2-40B4-BE49-F238E27FC236}">
                <a16:creationId xmlns:a16="http://schemas.microsoft.com/office/drawing/2014/main" id="{3390AE89-4E89-742E-4C12-BE98C791CF74}"/>
              </a:ext>
            </a:extLst>
          </p:cNvPr>
          <p:cNvSpPr txBox="1"/>
          <p:nvPr/>
        </p:nvSpPr>
        <p:spPr>
          <a:xfrm>
            <a:off x="435233" y="468005"/>
            <a:ext cx="9708892" cy="861774"/>
          </a:xfrm>
          <a:prstGeom prst="rect">
            <a:avLst/>
          </a:prstGeom>
          <a:noFill/>
        </p:spPr>
        <p:txBody>
          <a:bodyPr wrap="square" rtlCol="0">
            <a:spAutoFit/>
          </a:bodyPr>
          <a:lstStyle/>
          <a:p>
            <a:r>
              <a:rPr lang="en-US" sz="2500" b="1" dirty="0">
                <a:solidFill>
                  <a:srgbClr val="74005F"/>
                </a:solidFill>
              </a:rPr>
              <a:t>Growing Pessimism: More Citizens Reluctant to Engage in Anti-Corruption Efforts</a:t>
            </a:r>
          </a:p>
        </p:txBody>
      </p:sp>
    </p:spTree>
    <p:extLst>
      <p:ext uri="{BB962C8B-B14F-4D97-AF65-F5344CB8AC3E}">
        <p14:creationId xmlns:p14="http://schemas.microsoft.com/office/powerpoint/2010/main" val="2523622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8125"/>
            <a:ext cx="12189359" cy="6857999"/>
          </a:xfrm>
          <a:prstGeom prst="rect">
            <a:avLst/>
          </a:prstGeom>
        </p:spPr>
      </p:pic>
      <p:sp>
        <p:nvSpPr>
          <p:cNvPr id="7" name="Заголовок 3"/>
          <p:cNvSpPr txBox="1">
            <a:spLocks/>
          </p:cNvSpPr>
          <p:nvPr/>
        </p:nvSpPr>
        <p:spPr>
          <a:xfrm>
            <a:off x="435233" y="1329779"/>
            <a:ext cx="10686672" cy="529157"/>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Are you ready to participate in the following activities?</a:t>
            </a:r>
            <a:endParaRPr lang="en-US" sz="1600" b="0" dirty="0"/>
          </a:p>
        </p:txBody>
      </p:sp>
      <p:sp>
        <p:nvSpPr>
          <p:cNvPr id="8" name="TextBox 7">
            <a:extLst>
              <a:ext uri="{FF2B5EF4-FFF2-40B4-BE49-F238E27FC236}">
                <a16:creationId xmlns:a16="http://schemas.microsoft.com/office/drawing/2014/main" id="{3390AE89-4E89-742E-4C12-BE98C791CF74}"/>
              </a:ext>
            </a:extLst>
          </p:cNvPr>
          <p:cNvSpPr txBox="1"/>
          <p:nvPr/>
        </p:nvSpPr>
        <p:spPr>
          <a:xfrm>
            <a:off x="435232" y="468005"/>
            <a:ext cx="10894183" cy="861774"/>
          </a:xfrm>
          <a:prstGeom prst="rect">
            <a:avLst/>
          </a:prstGeom>
          <a:noFill/>
        </p:spPr>
        <p:txBody>
          <a:bodyPr wrap="square" rtlCol="0">
            <a:spAutoFit/>
          </a:bodyPr>
          <a:lstStyle/>
          <a:p>
            <a:r>
              <a:rPr lang="en-US" sz="2500" b="1" dirty="0">
                <a:solidFill>
                  <a:srgbClr val="74005F"/>
                </a:solidFill>
              </a:rPr>
              <a:t>Displaced Ukrainians Show Stronger Willingness for Anti-Corruption Engagement than General Population</a:t>
            </a:r>
          </a:p>
        </p:txBody>
      </p:sp>
    </p:spTree>
    <p:extLst>
      <p:ext uri="{BB962C8B-B14F-4D97-AF65-F5344CB8AC3E}">
        <p14:creationId xmlns:p14="http://schemas.microsoft.com/office/powerpoint/2010/main" val="370858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txBox="1">
            <a:spLocks/>
          </p:cNvSpPr>
          <p:nvPr/>
        </p:nvSpPr>
        <p:spPr>
          <a:xfrm>
            <a:off x="435233" y="1168776"/>
            <a:ext cx="10454768" cy="399123"/>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What can motivate you to engage in anticorruption activities? </a:t>
            </a:r>
          </a:p>
        </p:txBody>
      </p:sp>
      <p:sp>
        <p:nvSpPr>
          <p:cNvPr id="7" name="TextBox 6">
            <a:extLst>
              <a:ext uri="{FF2B5EF4-FFF2-40B4-BE49-F238E27FC236}">
                <a16:creationId xmlns:a16="http://schemas.microsoft.com/office/drawing/2014/main" id="{3390AE89-4E89-742E-4C12-BE98C791CF74}"/>
              </a:ext>
            </a:extLst>
          </p:cNvPr>
          <p:cNvSpPr txBox="1"/>
          <p:nvPr/>
        </p:nvSpPr>
        <p:spPr>
          <a:xfrm>
            <a:off x="402033" y="307002"/>
            <a:ext cx="11385292" cy="861774"/>
          </a:xfrm>
          <a:prstGeom prst="rect">
            <a:avLst/>
          </a:prstGeom>
          <a:noFill/>
        </p:spPr>
        <p:txBody>
          <a:bodyPr wrap="square" rtlCol="0">
            <a:spAutoFit/>
          </a:bodyPr>
          <a:lstStyle/>
          <a:p>
            <a:r>
              <a:rPr lang="en-US" sz="2500" b="1" dirty="0">
                <a:solidFill>
                  <a:srgbClr val="74005F"/>
                </a:solidFill>
              </a:rPr>
              <a:t>Personal and Family Interests Drive Civic Engagement in Anti-Corruption Efforts</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rcRect l="-975" t="24533" r="975" b="-24533"/>
          <a:stretch/>
        </p:blipFill>
        <p:spPr>
          <a:xfrm>
            <a:off x="0" y="1567899"/>
            <a:ext cx="12189359" cy="6858000"/>
          </a:xfrm>
          <a:prstGeom prst="rect">
            <a:avLst/>
          </a:prstGeom>
        </p:spPr>
      </p:pic>
    </p:spTree>
    <p:extLst>
      <p:ext uri="{BB962C8B-B14F-4D97-AF65-F5344CB8AC3E}">
        <p14:creationId xmlns:p14="http://schemas.microsoft.com/office/powerpoint/2010/main" val="128921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 y="0"/>
            <a:ext cx="12189359" cy="6857999"/>
          </a:xfrm>
          <a:prstGeom prst="rect">
            <a:avLst/>
          </a:prstGeom>
        </p:spPr>
      </p:pic>
      <p:sp>
        <p:nvSpPr>
          <p:cNvPr id="6" name="Заголовок 3">
            <a:extLst>
              <a:ext uri="{FF2B5EF4-FFF2-40B4-BE49-F238E27FC236}">
                <a16:creationId xmlns:a16="http://schemas.microsoft.com/office/drawing/2014/main" id="{683783DC-B40D-05DE-7BFB-03D98A122D7A}"/>
              </a:ext>
            </a:extLst>
          </p:cNvPr>
          <p:cNvSpPr txBox="1">
            <a:spLocks/>
          </p:cNvSpPr>
          <p:nvPr/>
        </p:nvSpPr>
        <p:spPr>
          <a:xfrm>
            <a:off x="435233" y="1338118"/>
            <a:ext cx="10454768" cy="399123"/>
          </a:xfrm>
          <a:prstGeom prst="rect">
            <a:avLst/>
          </a:prstGeom>
        </p:spPr>
        <p:txBody>
          <a:bodyPr anchor="t" anchorCtr="0">
            <a:noAutofit/>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00000"/>
              </a:lnSpc>
            </a:pPr>
            <a:r>
              <a:rPr lang="en-US" sz="1600" dirty="0"/>
              <a:t>Q: What can discourage you from engaging in anticorruption activities? </a:t>
            </a:r>
          </a:p>
        </p:txBody>
      </p:sp>
      <p:sp>
        <p:nvSpPr>
          <p:cNvPr id="7" name="TextBox 6">
            <a:extLst>
              <a:ext uri="{FF2B5EF4-FFF2-40B4-BE49-F238E27FC236}">
                <a16:creationId xmlns:a16="http://schemas.microsoft.com/office/drawing/2014/main" id="{3390AE89-4E89-742E-4C12-BE98C791CF74}"/>
              </a:ext>
            </a:extLst>
          </p:cNvPr>
          <p:cNvSpPr txBox="1"/>
          <p:nvPr/>
        </p:nvSpPr>
        <p:spPr>
          <a:xfrm>
            <a:off x="435233" y="468005"/>
            <a:ext cx="9604117" cy="861774"/>
          </a:xfrm>
          <a:prstGeom prst="rect">
            <a:avLst/>
          </a:prstGeom>
          <a:noFill/>
        </p:spPr>
        <p:txBody>
          <a:bodyPr wrap="square" rtlCol="0">
            <a:spAutoFit/>
          </a:bodyPr>
          <a:lstStyle/>
          <a:p>
            <a:r>
              <a:rPr lang="en-US" sz="2500" b="1" dirty="0">
                <a:solidFill>
                  <a:srgbClr val="74005F"/>
                </a:solidFill>
              </a:rPr>
              <a:t>Trust and Security Concerns Remain Key Barriers to Civic Anti-Corruption Engagement</a:t>
            </a:r>
          </a:p>
        </p:txBody>
      </p:sp>
    </p:spTree>
    <p:extLst>
      <p:ext uri="{BB962C8B-B14F-4D97-AF65-F5344CB8AC3E}">
        <p14:creationId xmlns:p14="http://schemas.microsoft.com/office/powerpoint/2010/main" val="617733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7">
            <a:extLst>
              <a:ext uri="{FF2B5EF4-FFF2-40B4-BE49-F238E27FC236}">
                <a16:creationId xmlns:a16="http://schemas.microsoft.com/office/drawing/2014/main" id="{257D5E25-560B-475C-9E14-5DA3B75BF51C}"/>
              </a:ext>
            </a:extLst>
          </p:cNvPr>
          <p:cNvSpPr>
            <a:spLocks noChangeArrowheads="1"/>
          </p:cNvSpPr>
          <p:nvPr/>
        </p:nvSpPr>
        <p:spPr bwMode="auto">
          <a:xfrm>
            <a:off x="771895" y="4004027"/>
            <a:ext cx="10934770" cy="167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spcBef>
                <a:spcPts val="450"/>
              </a:spcBef>
              <a:buClr>
                <a:srgbClr val="74005F"/>
              </a:buClr>
              <a:tabLst>
                <a:tab pos="1255713" algn="l"/>
                <a:tab pos="1712913" algn="l"/>
                <a:tab pos="2170113" algn="l"/>
                <a:tab pos="3084513" algn="l"/>
                <a:tab pos="3998913" algn="l"/>
                <a:tab pos="4913313" algn="l"/>
                <a:tab pos="5827713" algn="l"/>
                <a:tab pos="6742113" algn="l"/>
                <a:tab pos="7656513" algn="l"/>
                <a:tab pos="8570913" algn="l"/>
                <a:tab pos="9485313" algn="l"/>
                <a:tab pos="10399713" algn="l"/>
              </a:tabLst>
            </a:pPr>
            <a:r>
              <a:rPr lang="en-US" b="1" dirty="0">
                <a:solidFill>
                  <a:srgbClr val="74005F"/>
                </a:solidFill>
              </a:rPr>
              <a:t>Unique features:</a:t>
            </a:r>
          </a:p>
          <a:p>
            <a:pPr marL="341313" indent="-341313">
              <a:spcBef>
                <a:spcPts val="450"/>
              </a:spcBef>
              <a:buClr>
                <a:srgbClr val="74005F"/>
              </a:buClr>
              <a:buFont typeface="Wingdings" panose="05000000000000000000" pitchFamily="2" charset="2"/>
              <a:buChar char="§"/>
              <a:tabLst>
                <a:tab pos="1255713" algn="l"/>
                <a:tab pos="1712913" algn="l"/>
                <a:tab pos="2170113" algn="l"/>
                <a:tab pos="3084513" algn="l"/>
                <a:tab pos="3998913" algn="l"/>
                <a:tab pos="4913313" algn="l"/>
                <a:tab pos="5827713" algn="l"/>
                <a:tab pos="6742113" algn="l"/>
                <a:tab pos="7656513" algn="l"/>
                <a:tab pos="8570913" algn="l"/>
                <a:tab pos="9485313" algn="l"/>
                <a:tab pos="10399713" algn="l"/>
              </a:tabLst>
            </a:pPr>
            <a:r>
              <a:rPr lang="en-US" b="1" dirty="0">
                <a:solidFill>
                  <a:srgbClr val="74005F"/>
                </a:solidFill>
              </a:rPr>
              <a:t>Representative</a:t>
            </a:r>
            <a:r>
              <a:rPr lang="en-US" dirty="0">
                <a:solidFill>
                  <a:srgbClr val="283832"/>
                </a:solidFill>
              </a:rPr>
              <a:t> for each of 24 oblasts</a:t>
            </a:r>
            <a:r>
              <a:rPr lang="uk-UA" dirty="0">
                <a:solidFill>
                  <a:srgbClr val="283832"/>
                </a:solidFill>
              </a:rPr>
              <a:t>*</a:t>
            </a:r>
            <a:r>
              <a:rPr lang="en-US" dirty="0">
                <a:solidFill>
                  <a:srgbClr val="283832"/>
                </a:solidFill>
              </a:rPr>
              <a:t>, the city of Kyiv, and for the whole of Ukraine, in last round IDPs and Ukrainians residing abroad were also </a:t>
            </a:r>
          </a:p>
          <a:p>
            <a:pPr marL="341313" indent="-341313">
              <a:spcBef>
                <a:spcPts val="450"/>
              </a:spcBef>
              <a:buClr>
                <a:srgbClr val="74005F"/>
              </a:buClr>
              <a:buFont typeface="Wingdings" panose="05000000000000000000" pitchFamily="2" charset="2"/>
              <a:buChar char="§"/>
              <a:tabLst>
                <a:tab pos="1255713" algn="l"/>
                <a:tab pos="1712913" algn="l"/>
                <a:tab pos="2170113" algn="l"/>
                <a:tab pos="3084513" algn="l"/>
                <a:tab pos="3998913" algn="l"/>
                <a:tab pos="4913313" algn="l"/>
                <a:tab pos="5827713" algn="l"/>
                <a:tab pos="6742113" algn="l"/>
                <a:tab pos="7656513" algn="l"/>
                <a:tab pos="8570913" algn="l"/>
                <a:tab pos="9485313" algn="l"/>
                <a:tab pos="10399713" algn="l"/>
              </a:tabLst>
            </a:pPr>
            <a:r>
              <a:rPr lang="en-US" b="1" dirty="0">
                <a:solidFill>
                  <a:srgbClr val="74005F"/>
                </a:solidFill>
              </a:rPr>
              <a:t>Sample size</a:t>
            </a:r>
            <a:r>
              <a:rPr lang="en-US" dirty="0">
                <a:solidFill>
                  <a:srgbClr val="74005F"/>
                </a:solidFill>
              </a:rPr>
              <a:t> </a:t>
            </a:r>
            <a:r>
              <a:rPr lang="en-US" dirty="0">
                <a:solidFill>
                  <a:srgbClr val="283832"/>
                </a:solidFill>
              </a:rPr>
              <a:t>allows to study corruption perception and experience in particular sectors</a:t>
            </a:r>
          </a:p>
          <a:p>
            <a:pPr marL="341313" indent="-341313">
              <a:spcBef>
                <a:spcPts val="450"/>
              </a:spcBef>
              <a:buClr>
                <a:srgbClr val="74005F"/>
              </a:buClr>
              <a:buFont typeface="Wingdings" panose="05000000000000000000" pitchFamily="2" charset="2"/>
              <a:buChar char="§"/>
              <a:tabLst>
                <a:tab pos="1255713" algn="l"/>
                <a:tab pos="1712913" algn="l"/>
                <a:tab pos="2170113" algn="l"/>
                <a:tab pos="3084513" algn="l"/>
                <a:tab pos="3998913" algn="l"/>
                <a:tab pos="4913313" algn="l"/>
                <a:tab pos="5827713" algn="l"/>
                <a:tab pos="6742113" algn="l"/>
                <a:tab pos="7656513" algn="l"/>
                <a:tab pos="8570913" algn="l"/>
                <a:tab pos="9485313" algn="l"/>
                <a:tab pos="10399713" algn="l"/>
              </a:tabLst>
            </a:pPr>
            <a:r>
              <a:rPr lang="en-US" b="1" dirty="0">
                <a:solidFill>
                  <a:srgbClr val="74005F"/>
                </a:solidFill>
              </a:rPr>
              <a:t>Comparable methodology </a:t>
            </a:r>
            <a:r>
              <a:rPr lang="en-US" dirty="0">
                <a:solidFill>
                  <a:srgbClr val="283832"/>
                </a:solidFill>
              </a:rPr>
              <a:t>allows to track changes from 2007 for </a:t>
            </a:r>
            <a:r>
              <a:rPr lang="en-US" b="1" dirty="0">
                <a:solidFill>
                  <a:srgbClr val="283832"/>
                </a:solidFill>
              </a:rPr>
              <a:t>most</a:t>
            </a:r>
            <a:r>
              <a:rPr lang="en-US" dirty="0">
                <a:solidFill>
                  <a:srgbClr val="283832"/>
                </a:solidFill>
              </a:rPr>
              <a:t> questions</a:t>
            </a:r>
          </a:p>
        </p:txBody>
      </p:sp>
      <p:sp>
        <p:nvSpPr>
          <p:cNvPr id="6" name="Rectangle 57">
            <a:extLst>
              <a:ext uri="{FF2B5EF4-FFF2-40B4-BE49-F238E27FC236}">
                <a16:creationId xmlns:a16="http://schemas.microsoft.com/office/drawing/2014/main" id="{983CA1BE-F85C-4130-BB83-21D63D64D04F}"/>
              </a:ext>
            </a:extLst>
          </p:cNvPr>
          <p:cNvSpPr>
            <a:spLocks noChangeArrowheads="1"/>
          </p:cNvSpPr>
          <p:nvPr/>
        </p:nvSpPr>
        <p:spPr bwMode="auto">
          <a:xfrm>
            <a:off x="772609" y="5878172"/>
            <a:ext cx="9816346" cy="14589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marL="798513" lvl="1" indent="-341313" algn="just">
              <a:spcBef>
                <a:spcPts val="450"/>
              </a:spcBef>
              <a:buClr>
                <a:srgbClr val="C00000"/>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uk-UA" sz="1000" i="1" dirty="0">
                <a:solidFill>
                  <a:srgbClr val="283832"/>
                </a:solidFill>
              </a:rPr>
              <a:t>* </a:t>
            </a:r>
            <a:r>
              <a:rPr lang="en-US" sz="1000" i="1" dirty="0">
                <a:solidFill>
                  <a:srgbClr val="283832"/>
                </a:solidFill>
              </a:rPr>
              <a:t>The temporarily occupied territories of the AR Crimea, city of Sevastopol, and certain areas of Donetsk and Luhansk oblasts which are outside the control of the government of Ukraine, were excluded from the </a:t>
            </a:r>
            <a:r>
              <a:rPr lang="uk-UA" sz="1000" i="1" dirty="0">
                <a:solidFill>
                  <a:srgbClr val="283832"/>
                </a:solidFill>
              </a:rPr>
              <a:t>2015</a:t>
            </a:r>
            <a:r>
              <a:rPr lang="en-US" sz="1000" i="1" dirty="0">
                <a:solidFill>
                  <a:srgbClr val="283832"/>
                </a:solidFill>
              </a:rPr>
              <a:t>, </a:t>
            </a:r>
            <a:r>
              <a:rPr lang="uk-UA" sz="1000" i="1" dirty="0">
                <a:solidFill>
                  <a:srgbClr val="283832"/>
                </a:solidFill>
              </a:rPr>
              <a:t>2018</a:t>
            </a:r>
            <a:r>
              <a:rPr lang="en-US" sz="1000" i="1" dirty="0">
                <a:solidFill>
                  <a:srgbClr val="283832"/>
                </a:solidFill>
              </a:rPr>
              <a:t> and 2021</a:t>
            </a:r>
            <a:r>
              <a:rPr lang="uk-UA" sz="1000" i="1" dirty="0">
                <a:solidFill>
                  <a:srgbClr val="283832"/>
                </a:solidFill>
              </a:rPr>
              <a:t> </a:t>
            </a:r>
            <a:r>
              <a:rPr lang="en-US" sz="1000" i="1" dirty="0">
                <a:solidFill>
                  <a:srgbClr val="283832"/>
                </a:solidFill>
              </a:rPr>
              <a:t>surveys</a:t>
            </a:r>
            <a:r>
              <a:rPr lang="uk-UA" sz="1000" i="1" dirty="0">
                <a:solidFill>
                  <a:srgbClr val="283832"/>
                </a:solidFill>
              </a:rPr>
              <a:t>.</a:t>
            </a:r>
            <a:r>
              <a:rPr lang="en-US" sz="1000" i="1" dirty="0">
                <a:solidFill>
                  <a:srgbClr val="283832"/>
                </a:solidFill>
              </a:rPr>
              <a:t> </a:t>
            </a:r>
          </a:p>
          <a:p>
            <a:pPr marL="798513" lvl="1" indent="-341313" algn="just">
              <a:spcBef>
                <a:spcPts val="450"/>
              </a:spcBef>
              <a:buClr>
                <a:srgbClr val="C00000"/>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000" i="1" dirty="0">
                <a:solidFill>
                  <a:srgbClr val="283832"/>
                </a:solidFill>
              </a:rPr>
              <a:t>In </a:t>
            </a:r>
            <a:r>
              <a:rPr lang="uk-UA" sz="1000" i="1" dirty="0">
                <a:solidFill>
                  <a:srgbClr val="283832"/>
                </a:solidFill>
              </a:rPr>
              <a:t>2023</a:t>
            </a:r>
            <a:r>
              <a:rPr lang="en-US" sz="1000" i="1" dirty="0">
                <a:solidFill>
                  <a:srgbClr val="283832"/>
                </a:solidFill>
              </a:rPr>
              <a:t> </a:t>
            </a:r>
            <a:r>
              <a:rPr lang="uk-UA" sz="1000" i="1" dirty="0">
                <a:solidFill>
                  <a:srgbClr val="283832"/>
                </a:solidFill>
              </a:rPr>
              <a:t>– </a:t>
            </a:r>
            <a:r>
              <a:rPr lang="en-US" sz="1000" i="1" dirty="0">
                <a:solidFill>
                  <a:srgbClr val="283832"/>
                </a:solidFill>
              </a:rPr>
              <a:t>population of AR Crimea, Donetsk, Zaporizhzhia, Luhansk, Mykolaiv, Odesa, Kharkiv, and Kherson oblasts;</a:t>
            </a:r>
          </a:p>
          <a:p>
            <a:pPr marL="798513" lvl="1" indent="-341313" algn="just">
              <a:spcBef>
                <a:spcPts val="450"/>
              </a:spcBef>
              <a:buClr>
                <a:srgbClr val="C00000"/>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000" i="1" dirty="0">
                <a:solidFill>
                  <a:srgbClr val="283832"/>
                </a:solidFill>
              </a:rPr>
              <a:t>In </a:t>
            </a:r>
            <a:r>
              <a:rPr lang="uk-UA" sz="1000" i="1" dirty="0">
                <a:solidFill>
                  <a:srgbClr val="283832"/>
                </a:solidFill>
              </a:rPr>
              <a:t>2024</a:t>
            </a:r>
            <a:r>
              <a:rPr lang="en-US" sz="1000" i="1" dirty="0">
                <a:solidFill>
                  <a:srgbClr val="283832"/>
                </a:solidFill>
              </a:rPr>
              <a:t> </a:t>
            </a:r>
            <a:r>
              <a:rPr lang="uk-UA" sz="1000" i="1" dirty="0">
                <a:solidFill>
                  <a:srgbClr val="283832"/>
                </a:solidFill>
              </a:rPr>
              <a:t>– </a:t>
            </a:r>
            <a:r>
              <a:rPr lang="en-US" sz="1000" i="1" dirty="0">
                <a:solidFill>
                  <a:srgbClr val="283832"/>
                </a:solidFill>
              </a:rPr>
              <a:t>population of AR Crimea, Donetsk, Zaporizhzhia, Luhansk, and Kherson oblasts.</a:t>
            </a:r>
            <a:endParaRPr lang="uk-UA" sz="1000" i="1" dirty="0">
              <a:solidFill>
                <a:srgbClr val="283832"/>
              </a:solidFill>
            </a:endParaRPr>
          </a:p>
          <a:p>
            <a:pPr marL="341313" indent="-341313" algn="just">
              <a:spcBef>
                <a:spcPts val="450"/>
              </a:spcBef>
              <a:buClr>
                <a:srgbClr val="C00000"/>
              </a:buClr>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uk-UA" b="1" dirty="0">
              <a:solidFill>
                <a:srgbClr val="283832"/>
              </a:solidFill>
              <a:latin typeface="+mj-lt"/>
            </a:endParaRPr>
          </a:p>
          <a:p>
            <a:pPr algn="just">
              <a:spcBef>
                <a:spcPts val="450"/>
              </a:spcBef>
              <a:buClr>
                <a:srgbClr val="283832"/>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uk-UA" sz="1400" i="1" dirty="0">
              <a:solidFill>
                <a:srgbClr val="283832"/>
              </a:solidFill>
              <a:latin typeface="+mj-lt"/>
            </a:endParaRPr>
          </a:p>
        </p:txBody>
      </p:sp>
      <p:sp>
        <p:nvSpPr>
          <p:cNvPr id="7" name="Rectangle 57">
            <a:extLst>
              <a:ext uri="{FF2B5EF4-FFF2-40B4-BE49-F238E27FC236}">
                <a16:creationId xmlns:a16="http://schemas.microsoft.com/office/drawing/2014/main" id="{5180199A-F915-4548-9637-C28A872123D5}"/>
              </a:ext>
            </a:extLst>
          </p:cNvPr>
          <p:cNvSpPr>
            <a:spLocks noChangeArrowheads="1"/>
          </p:cNvSpPr>
          <p:nvPr/>
        </p:nvSpPr>
        <p:spPr bwMode="auto">
          <a:xfrm>
            <a:off x="908580" y="685746"/>
            <a:ext cx="10934770" cy="20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just">
              <a:spcBef>
                <a:spcPts val="450"/>
              </a:spcBef>
              <a:buClr>
                <a:srgbClr val="74005F"/>
              </a:buClr>
              <a:tabLst>
                <a:tab pos="1255713" algn="l"/>
                <a:tab pos="1712913" algn="l"/>
                <a:tab pos="2170113" algn="l"/>
                <a:tab pos="3084513" algn="l"/>
                <a:tab pos="3998913" algn="l"/>
                <a:tab pos="4913313" algn="l"/>
                <a:tab pos="5827713" algn="l"/>
                <a:tab pos="6742113" algn="l"/>
                <a:tab pos="7656513" algn="l"/>
                <a:tab pos="8570913" algn="l"/>
                <a:tab pos="9485313" algn="l"/>
                <a:tab pos="10399713" algn="l"/>
              </a:tabLst>
            </a:pPr>
            <a:endParaRPr lang="en-US" b="1">
              <a:solidFill>
                <a:srgbClr val="74005F"/>
              </a:solidFill>
            </a:endParaRPr>
          </a:p>
          <a:p>
            <a:pPr marL="341313" indent="-341313">
              <a:spcBef>
                <a:spcPts val="450"/>
              </a:spcBef>
              <a:buClr>
                <a:srgbClr val="74005F"/>
              </a:buClr>
              <a:buFont typeface="Wingdings" panose="05000000000000000000" pitchFamily="2" charset="2"/>
              <a:buChar char="§"/>
              <a:tabLst>
                <a:tab pos="1255713" algn="l"/>
                <a:tab pos="1712913" algn="l"/>
                <a:tab pos="2170113" algn="l"/>
                <a:tab pos="3084513" algn="l"/>
                <a:tab pos="3998913" algn="l"/>
                <a:tab pos="4913313" algn="l"/>
                <a:tab pos="5827713" algn="l"/>
                <a:tab pos="6742113" algn="l"/>
                <a:tab pos="7656513" algn="l"/>
                <a:tab pos="8570913" algn="l"/>
                <a:tab pos="9485313" algn="l"/>
                <a:tab pos="10399713" algn="l"/>
              </a:tabLst>
            </a:pPr>
            <a:r>
              <a:rPr lang="en-US" b="1">
                <a:solidFill>
                  <a:srgbClr val="74005F"/>
                </a:solidFill>
              </a:rPr>
              <a:t>Polling agency: </a:t>
            </a:r>
            <a:r>
              <a:rPr lang="en-US" b="1"/>
              <a:t>Kyiv International Institute of Sociology</a:t>
            </a:r>
          </a:p>
          <a:p>
            <a:pPr marL="341313" indent="-341313">
              <a:spcBef>
                <a:spcPts val="450"/>
              </a:spcBef>
              <a:buClr>
                <a:srgbClr val="74005F"/>
              </a:buClr>
              <a:buFont typeface="Wingdings" panose="05000000000000000000" pitchFamily="2" charset="2"/>
              <a:buChar char="§"/>
              <a:tabLst>
                <a:tab pos="1255713" algn="l"/>
                <a:tab pos="1712913" algn="l"/>
                <a:tab pos="2170113" algn="l"/>
                <a:tab pos="3084513" algn="l"/>
                <a:tab pos="3998913" algn="l"/>
                <a:tab pos="4913313" algn="l"/>
                <a:tab pos="5827713" algn="l"/>
                <a:tab pos="6742113" algn="l"/>
                <a:tab pos="7656513" algn="l"/>
                <a:tab pos="8570913" algn="l"/>
                <a:tab pos="9485313" algn="l"/>
                <a:tab pos="10399713" algn="l"/>
              </a:tabLst>
            </a:pPr>
            <a:r>
              <a:rPr lang="en-US" b="1">
                <a:solidFill>
                  <a:srgbClr val="74005F"/>
                </a:solidFill>
              </a:rPr>
              <a:t>Population</a:t>
            </a:r>
            <a:r>
              <a:rPr lang="uk-UA" b="1">
                <a:solidFill>
                  <a:srgbClr val="74005F"/>
                </a:solidFill>
              </a:rPr>
              <a:t>: </a:t>
            </a:r>
            <a:r>
              <a:rPr lang="en-US" b="1">
                <a:solidFill>
                  <a:srgbClr val="283832"/>
                </a:solidFill>
              </a:rPr>
              <a:t>adults (≥18y.o.</a:t>
            </a:r>
            <a:r>
              <a:rPr lang="uk-UA" b="1">
                <a:solidFill>
                  <a:srgbClr val="283832"/>
                </a:solidFill>
              </a:rPr>
              <a:t>) </a:t>
            </a:r>
            <a:r>
              <a:rPr lang="en-US" b="1">
                <a:solidFill>
                  <a:srgbClr val="283832"/>
                </a:solidFill>
              </a:rPr>
              <a:t>from all oblasts of Ukraine and Kyiv city *</a:t>
            </a:r>
          </a:p>
          <a:p>
            <a:pPr marL="341313" indent="-341313">
              <a:spcBef>
                <a:spcPts val="450"/>
              </a:spcBef>
              <a:buClr>
                <a:srgbClr val="74005F"/>
              </a:buClr>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b="1">
                <a:solidFill>
                  <a:srgbClr val="74005F"/>
                </a:solidFill>
              </a:rPr>
              <a:t>Survey method</a:t>
            </a:r>
            <a:r>
              <a:rPr lang="uk-UA" b="1">
                <a:solidFill>
                  <a:srgbClr val="74005F"/>
                </a:solidFill>
              </a:rPr>
              <a:t>: </a:t>
            </a:r>
            <a:r>
              <a:rPr lang="en-US" b="1"/>
              <a:t>face-to-face interview</a:t>
            </a:r>
          </a:p>
          <a:p>
            <a:pPr marL="341313" indent="-341313">
              <a:spcBef>
                <a:spcPts val="450"/>
              </a:spcBef>
              <a:buClr>
                <a:srgbClr val="74005F"/>
              </a:buClr>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b="1">
                <a:solidFill>
                  <a:srgbClr val="74005F"/>
                </a:solidFill>
              </a:rPr>
              <a:t>Sampling</a:t>
            </a:r>
            <a:r>
              <a:rPr lang="uk-UA" b="1">
                <a:solidFill>
                  <a:srgbClr val="74005F"/>
                </a:solidFill>
              </a:rPr>
              <a:t>: </a:t>
            </a:r>
            <a:r>
              <a:rPr lang="en-US" b="1"/>
              <a:t>multistage random sample with quota selection at the last stage</a:t>
            </a:r>
          </a:p>
          <a:p>
            <a:pPr marL="341313" indent="-341313">
              <a:spcBef>
                <a:spcPts val="450"/>
              </a:spcBef>
              <a:buClr>
                <a:srgbClr val="74005F"/>
              </a:buClr>
              <a:buFont typeface="Wingdings" panose="05000000000000000000"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b="1">
                <a:solidFill>
                  <a:srgbClr val="74005F"/>
                </a:solidFill>
              </a:rPr>
              <a:t>Margin of error: </a:t>
            </a:r>
            <a:r>
              <a:rPr lang="en-US" b="1"/>
              <a:t>≤ 1.5%</a:t>
            </a:r>
          </a:p>
        </p:txBody>
      </p:sp>
      <p:sp>
        <p:nvSpPr>
          <p:cNvPr id="4" name="Slide Number Placeholder 3">
            <a:extLst>
              <a:ext uri="{FF2B5EF4-FFF2-40B4-BE49-F238E27FC236}">
                <a16:creationId xmlns:a16="http://schemas.microsoft.com/office/drawing/2014/main" id="{A69AA5B8-4C99-4968-A86B-90C8B5562FD7}"/>
              </a:ext>
            </a:extLst>
          </p:cNvPr>
          <p:cNvSpPr>
            <a:spLocks noGrp="1"/>
          </p:cNvSpPr>
          <p:nvPr>
            <p:ph type="sldNum" sz="quarter" idx="12"/>
          </p:nvPr>
        </p:nvSpPr>
        <p:spPr/>
        <p:txBody>
          <a:bodyPr/>
          <a:lstStyle/>
          <a:p>
            <a:endParaRPr lang="en-US"/>
          </a:p>
        </p:txBody>
      </p:sp>
      <p:sp>
        <p:nvSpPr>
          <p:cNvPr id="9" name="Title 8">
            <a:extLst>
              <a:ext uri="{FF2B5EF4-FFF2-40B4-BE49-F238E27FC236}">
                <a16:creationId xmlns:a16="http://schemas.microsoft.com/office/drawing/2014/main" id="{586E518F-263F-3C41-A104-D2A382848141}"/>
              </a:ext>
            </a:extLst>
          </p:cNvPr>
          <p:cNvSpPr>
            <a:spLocks noGrp="1"/>
          </p:cNvSpPr>
          <p:nvPr>
            <p:ph type="title"/>
          </p:nvPr>
        </p:nvSpPr>
        <p:spPr/>
        <p:txBody>
          <a:bodyPr>
            <a:normAutofit fontScale="90000"/>
          </a:bodyPr>
          <a:lstStyle/>
          <a:p>
            <a:endParaRPr lang="en-US"/>
          </a:p>
        </p:txBody>
      </p:sp>
      <p:sp>
        <p:nvSpPr>
          <p:cNvPr id="13" name="TextBox 12">
            <a:extLst>
              <a:ext uri="{FF2B5EF4-FFF2-40B4-BE49-F238E27FC236}">
                <a16:creationId xmlns:a16="http://schemas.microsoft.com/office/drawing/2014/main" id="{3390AE89-4E89-742E-4C12-BE98C791CF74}"/>
              </a:ext>
            </a:extLst>
          </p:cNvPr>
          <p:cNvSpPr txBox="1"/>
          <p:nvPr/>
        </p:nvSpPr>
        <p:spPr>
          <a:xfrm>
            <a:off x="348650" y="396607"/>
            <a:ext cx="11843350" cy="400110"/>
          </a:xfrm>
          <a:prstGeom prst="rect">
            <a:avLst/>
          </a:prstGeom>
          <a:noFill/>
        </p:spPr>
        <p:txBody>
          <a:bodyPr wrap="square" rtlCol="0">
            <a:spAutoFit/>
          </a:bodyPr>
          <a:lstStyle/>
          <a:p>
            <a:r>
              <a:rPr lang="en-US" sz="2000" b="1">
                <a:solidFill>
                  <a:srgbClr val="74005F"/>
                </a:solidFill>
              </a:rPr>
              <a:t>METHODOLOGY: GENERAL POPULATION</a:t>
            </a:r>
          </a:p>
        </p:txBody>
      </p:sp>
      <p:graphicFrame>
        <p:nvGraphicFramePr>
          <p:cNvPr id="11" name="Таблиця 9">
            <a:extLst>
              <a:ext uri="{FF2B5EF4-FFF2-40B4-BE49-F238E27FC236}">
                <a16:creationId xmlns:a16="http://schemas.microsoft.com/office/drawing/2014/main" id="{42B47E3D-BD88-4CF7-A1AF-388AD54B07C1}"/>
              </a:ext>
            </a:extLst>
          </p:cNvPr>
          <p:cNvGraphicFramePr>
            <a:graphicFrameLocks noGrp="1"/>
          </p:cNvGraphicFramePr>
          <p:nvPr>
            <p:extLst>
              <p:ext uri="{D42A27DB-BD31-4B8C-83A1-F6EECF244321}">
                <p14:modId xmlns:p14="http://schemas.microsoft.com/office/powerpoint/2010/main" val="1751647436"/>
              </p:ext>
            </p:extLst>
          </p:nvPr>
        </p:nvGraphicFramePr>
        <p:xfrm>
          <a:off x="348652" y="2762854"/>
          <a:ext cx="9128724" cy="1112520"/>
        </p:xfrm>
        <a:graphic>
          <a:graphicData uri="http://schemas.openxmlformats.org/drawingml/2006/table">
            <a:tbl>
              <a:tblPr firstRow="1" bandRow="1">
                <a:tableStyleId>{5C22544A-7EE6-4342-B048-85BDC9FD1C3A}</a:tableStyleId>
              </a:tblPr>
              <a:tblGrid>
                <a:gridCol w="1575398">
                  <a:extLst>
                    <a:ext uri="{9D8B030D-6E8A-4147-A177-3AD203B41FA5}">
                      <a16:colId xmlns:a16="http://schemas.microsoft.com/office/drawing/2014/main" val="699811320"/>
                    </a:ext>
                  </a:extLst>
                </a:gridCol>
                <a:gridCol w="1285875">
                  <a:extLst>
                    <a:ext uri="{9D8B030D-6E8A-4147-A177-3AD203B41FA5}">
                      <a16:colId xmlns:a16="http://schemas.microsoft.com/office/drawing/2014/main" val="1823216836"/>
                    </a:ext>
                  </a:extLst>
                </a:gridCol>
                <a:gridCol w="1295400">
                  <a:extLst>
                    <a:ext uri="{9D8B030D-6E8A-4147-A177-3AD203B41FA5}">
                      <a16:colId xmlns:a16="http://schemas.microsoft.com/office/drawing/2014/main" val="926403512"/>
                    </a:ext>
                  </a:extLst>
                </a:gridCol>
                <a:gridCol w="1390650">
                  <a:extLst>
                    <a:ext uri="{9D8B030D-6E8A-4147-A177-3AD203B41FA5}">
                      <a16:colId xmlns:a16="http://schemas.microsoft.com/office/drawing/2014/main" val="3619117470"/>
                    </a:ext>
                  </a:extLst>
                </a:gridCol>
                <a:gridCol w="1190625">
                  <a:extLst>
                    <a:ext uri="{9D8B030D-6E8A-4147-A177-3AD203B41FA5}">
                      <a16:colId xmlns:a16="http://schemas.microsoft.com/office/drawing/2014/main" val="2343285034"/>
                    </a:ext>
                  </a:extLst>
                </a:gridCol>
                <a:gridCol w="1181100">
                  <a:extLst>
                    <a:ext uri="{9D8B030D-6E8A-4147-A177-3AD203B41FA5}">
                      <a16:colId xmlns:a16="http://schemas.microsoft.com/office/drawing/2014/main" val="1398513929"/>
                    </a:ext>
                  </a:extLst>
                </a:gridCol>
                <a:gridCol w="1209676">
                  <a:extLst>
                    <a:ext uri="{9D8B030D-6E8A-4147-A177-3AD203B41FA5}">
                      <a16:colId xmlns:a16="http://schemas.microsoft.com/office/drawing/2014/main" val="2345797535"/>
                    </a:ext>
                  </a:extLst>
                </a:gridCol>
              </a:tblGrid>
              <a:tr h="370840">
                <a:tc>
                  <a:txBody>
                    <a:bodyPr/>
                    <a:lstStyle/>
                    <a:p>
                      <a:endParaRPr lang="uk-UA" sz="1600" dirty="0">
                        <a:latin typeface="+mn-lt"/>
                        <a:cs typeface="FreesiaUPC" panose="020B0502040204020203" pitchFamily="34" charset="-34"/>
                      </a:endParaRPr>
                    </a:p>
                  </a:txBody>
                  <a:tcPr/>
                </a:tc>
                <a:tc>
                  <a:txBody>
                    <a:bodyPr/>
                    <a:lstStyle/>
                    <a:p>
                      <a:pPr algn="ctr"/>
                      <a:r>
                        <a:rPr lang="en-US" sz="1600" dirty="0">
                          <a:latin typeface="+mn-lt"/>
                          <a:cs typeface="FreesiaUPC" panose="020B0502040204020203" pitchFamily="34" charset="-34"/>
                        </a:rPr>
                        <a:t>2007</a:t>
                      </a:r>
                      <a:endParaRPr lang="uk-UA" sz="1600" dirty="0">
                        <a:latin typeface="+mn-lt"/>
                        <a:cs typeface="FreesiaUPC" panose="020B0502040204020203" pitchFamily="34" charset="-34"/>
                      </a:endParaRPr>
                    </a:p>
                  </a:txBody>
                  <a:tcPr/>
                </a:tc>
                <a:tc>
                  <a:txBody>
                    <a:bodyPr/>
                    <a:lstStyle/>
                    <a:p>
                      <a:pPr marL="0" algn="ctr" defTabSz="914400" rtl="0" eaLnBrk="1" latinLnBrk="0" hangingPunct="1"/>
                      <a:r>
                        <a:rPr lang="en-US" sz="1600" b="1" kern="1200" dirty="0">
                          <a:solidFill>
                            <a:schemeClr val="lt1"/>
                          </a:solidFill>
                          <a:latin typeface="+mn-lt"/>
                          <a:ea typeface="+mn-ea"/>
                          <a:cs typeface="FreesiaUPC" panose="020B0502040204020203" pitchFamily="34" charset="-34"/>
                        </a:rPr>
                        <a:t>2009</a:t>
                      </a:r>
                      <a:endParaRPr lang="uk-UA" sz="1600" b="1" kern="1200" dirty="0">
                        <a:solidFill>
                          <a:schemeClr val="lt1"/>
                        </a:solidFill>
                        <a:latin typeface="+mn-lt"/>
                        <a:ea typeface="+mn-ea"/>
                        <a:cs typeface="FreesiaUPC" panose="020B0502040204020203" pitchFamily="34" charset="-34"/>
                      </a:endParaRPr>
                    </a:p>
                  </a:txBody>
                  <a:tcPr/>
                </a:tc>
                <a:tc>
                  <a:txBody>
                    <a:bodyPr/>
                    <a:lstStyle/>
                    <a:p>
                      <a:pPr marL="0" algn="ctr" defTabSz="914400" rtl="0" eaLnBrk="1" latinLnBrk="0" hangingPunct="1"/>
                      <a:r>
                        <a:rPr lang="en-US" sz="1600" b="1" kern="1200" dirty="0">
                          <a:solidFill>
                            <a:schemeClr val="lt1"/>
                          </a:solidFill>
                          <a:latin typeface="+mn-lt"/>
                          <a:ea typeface="+mn-ea"/>
                          <a:cs typeface="FreesiaUPC" panose="020B0502040204020203" pitchFamily="34" charset="-34"/>
                        </a:rPr>
                        <a:t>2011</a:t>
                      </a:r>
                      <a:endParaRPr lang="uk-UA" sz="1600" b="1" kern="1200" dirty="0">
                        <a:solidFill>
                          <a:schemeClr val="lt1"/>
                        </a:solidFill>
                        <a:latin typeface="+mn-lt"/>
                        <a:ea typeface="+mn-ea"/>
                        <a:cs typeface="FreesiaUPC" panose="020B0502040204020203" pitchFamily="34" charset="-34"/>
                      </a:endParaRPr>
                    </a:p>
                  </a:txBody>
                  <a:tcPr/>
                </a:tc>
                <a:tc>
                  <a:txBody>
                    <a:bodyPr/>
                    <a:lstStyle/>
                    <a:p>
                      <a:pPr marL="0" algn="ctr" defTabSz="914400" rtl="0" eaLnBrk="1" latinLnBrk="0" hangingPunct="1"/>
                      <a:r>
                        <a:rPr lang="en-US" sz="1600" b="1" kern="1200" dirty="0">
                          <a:solidFill>
                            <a:schemeClr val="lt1"/>
                          </a:solidFill>
                          <a:latin typeface="+mn-lt"/>
                          <a:ea typeface="+mn-ea"/>
                          <a:cs typeface="FreesiaUPC" panose="020B0502040204020203" pitchFamily="34" charset="-34"/>
                        </a:rPr>
                        <a:t>2015</a:t>
                      </a:r>
                      <a:endParaRPr lang="uk-UA" sz="1600" b="1" kern="1200" dirty="0">
                        <a:solidFill>
                          <a:schemeClr val="lt1"/>
                        </a:solidFill>
                        <a:latin typeface="+mn-lt"/>
                        <a:ea typeface="+mn-ea"/>
                        <a:cs typeface="FreesiaUPC" panose="020B0502040204020203" pitchFamily="34" charset="-34"/>
                      </a:endParaRPr>
                    </a:p>
                  </a:txBody>
                  <a:tcPr/>
                </a:tc>
                <a:tc>
                  <a:txBody>
                    <a:bodyPr/>
                    <a:lstStyle/>
                    <a:p>
                      <a:pPr algn="ctr"/>
                      <a:r>
                        <a:rPr lang="en-US" sz="1600" dirty="0">
                          <a:latin typeface="+mn-lt"/>
                          <a:cs typeface="FreesiaUPC" panose="020B0502040204020203" pitchFamily="34" charset="-34"/>
                        </a:rPr>
                        <a:t>2018</a:t>
                      </a:r>
                      <a:endParaRPr lang="uk-UA" sz="1600" dirty="0">
                        <a:latin typeface="+mn-lt"/>
                        <a:cs typeface="FreesiaUPC" panose="020B0502040204020203" pitchFamily="34" charset="-34"/>
                      </a:endParaRPr>
                    </a:p>
                  </a:txBody>
                  <a:tcPr/>
                </a:tc>
                <a:tc>
                  <a:txBody>
                    <a:bodyPr/>
                    <a:lstStyle/>
                    <a:p>
                      <a:pPr algn="ctr"/>
                      <a:r>
                        <a:rPr lang="en-US" sz="1600" dirty="0">
                          <a:latin typeface="+mn-lt"/>
                          <a:cs typeface="FreesiaUPC" panose="020B0502040204020203" pitchFamily="34" charset="-34"/>
                        </a:rPr>
                        <a:t>2021</a:t>
                      </a:r>
                      <a:endParaRPr lang="uk-UA" sz="1600" dirty="0">
                        <a:latin typeface="+mn-lt"/>
                        <a:cs typeface="FreesiaUPC" panose="020B0502040204020203" pitchFamily="34" charset="-34"/>
                      </a:endParaRPr>
                    </a:p>
                  </a:txBody>
                  <a:tcPr/>
                </a:tc>
                <a:extLst>
                  <a:ext uri="{0D108BD9-81ED-4DB2-BD59-A6C34878D82A}">
                    <a16:rowId xmlns:a16="http://schemas.microsoft.com/office/drawing/2014/main" val="501161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rgbClr val="CC0000"/>
                          </a:solidFill>
                          <a:effectLst/>
                          <a:latin typeface="+mn-lt"/>
                          <a:cs typeface="Arial" charset="0"/>
                        </a:rPr>
                        <a:t>Fieldwork</a:t>
                      </a:r>
                      <a:endParaRPr kumimoji="0" lang="uk-UA" sz="1600" b="1" i="0" u="none" strike="noStrike" cap="none" normalizeH="0" baseline="0" dirty="0">
                        <a:ln>
                          <a:noFill/>
                        </a:ln>
                        <a:solidFill>
                          <a:srgbClr val="CC0000"/>
                        </a:solidFill>
                        <a:effectLst/>
                        <a:latin typeface="+mn-lt"/>
                        <a:cs typeface="Arial" charset="0"/>
                      </a:endParaRPr>
                    </a:p>
                  </a:txBody>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dirty="0">
                          <a:ln>
                            <a:noFill/>
                          </a:ln>
                          <a:solidFill>
                            <a:srgbClr val="000000"/>
                          </a:solidFill>
                          <a:effectLst/>
                          <a:latin typeface="+mn-lt"/>
                          <a:cs typeface="Calibri" panose="020F0502020204030204" pitchFamily="34" charset="0"/>
                        </a:rPr>
                        <a:t>Feb  </a:t>
                      </a:r>
                      <a:r>
                        <a:rPr kumimoji="0" lang="uk-UA" sz="1600" b="0" i="0" u="none" strike="noStrike" cap="none" normalizeH="0" baseline="0" dirty="0">
                          <a:ln>
                            <a:noFill/>
                          </a:ln>
                          <a:solidFill>
                            <a:srgbClr val="000000"/>
                          </a:solidFill>
                          <a:effectLst/>
                          <a:latin typeface="+mn-lt"/>
                          <a:cs typeface="Calibri" panose="020F0502020204030204" pitchFamily="34" charset="0"/>
                        </a:rPr>
                        <a:t>– </a:t>
                      </a:r>
                      <a:r>
                        <a:rPr kumimoji="0" lang="en-US" sz="1600" b="0" i="0" u="none" strike="noStrike" cap="none" normalizeH="0" baseline="0" dirty="0">
                          <a:ln>
                            <a:noFill/>
                          </a:ln>
                          <a:solidFill>
                            <a:srgbClr val="000000"/>
                          </a:solidFill>
                          <a:effectLst/>
                          <a:latin typeface="+mn-lt"/>
                          <a:cs typeface="Calibri" panose="020F0502020204030204" pitchFamily="34" charset="0"/>
                        </a:rPr>
                        <a:t>Mar</a:t>
                      </a:r>
                      <a:endParaRPr kumimoji="0" lang="uk-UA" sz="1600" b="0" i="0" u="none" strike="noStrike" cap="none" normalizeH="0" baseline="0" dirty="0">
                        <a:ln>
                          <a:noFill/>
                        </a:ln>
                        <a:solidFill>
                          <a:srgbClr val="000000"/>
                        </a:solidFill>
                        <a:effectLst/>
                        <a:latin typeface="+mn-lt"/>
                        <a:cs typeface="Calibri" panose="020F0502020204030204" pitchFamily="34" charset="0"/>
                      </a:endParaRPr>
                    </a:p>
                  </a:txBody>
                  <a:tcPr marL="90000" marR="90000" marT="59147" marB="46800" horzOverflow="overflow"/>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dirty="0">
                          <a:ln>
                            <a:noFill/>
                          </a:ln>
                          <a:solidFill>
                            <a:srgbClr val="000000"/>
                          </a:solidFill>
                          <a:effectLst/>
                          <a:latin typeface="+mn-lt"/>
                          <a:cs typeface="Calibri" panose="020F0502020204030204" pitchFamily="34" charset="0"/>
                        </a:rPr>
                        <a:t>Feb  </a:t>
                      </a:r>
                      <a:r>
                        <a:rPr kumimoji="0" lang="uk-UA" sz="1600" b="0" i="0" u="none" strike="noStrike" cap="none" normalizeH="0" baseline="0" dirty="0">
                          <a:ln>
                            <a:noFill/>
                          </a:ln>
                          <a:solidFill>
                            <a:srgbClr val="000000"/>
                          </a:solidFill>
                          <a:effectLst/>
                          <a:latin typeface="+mn-lt"/>
                          <a:cs typeface="Calibri" panose="020F0502020204030204" pitchFamily="34" charset="0"/>
                        </a:rPr>
                        <a:t>– </a:t>
                      </a:r>
                      <a:r>
                        <a:rPr kumimoji="0" lang="en-US" sz="1600" b="0" i="0" u="none" strike="noStrike" cap="none" normalizeH="0" baseline="0" dirty="0">
                          <a:ln>
                            <a:noFill/>
                          </a:ln>
                          <a:solidFill>
                            <a:srgbClr val="000000"/>
                          </a:solidFill>
                          <a:effectLst/>
                          <a:latin typeface="+mn-lt"/>
                          <a:cs typeface="Calibri" panose="020F0502020204030204" pitchFamily="34" charset="0"/>
                        </a:rPr>
                        <a:t>Mar </a:t>
                      </a:r>
                      <a:endParaRPr kumimoji="0" lang="uk-UA" sz="1600" b="0" i="0" u="none" strike="noStrike" cap="none" normalizeH="0" baseline="0" dirty="0">
                        <a:ln>
                          <a:noFill/>
                        </a:ln>
                        <a:solidFill>
                          <a:srgbClr val="000000"/>
                        </a:solidFill>
                        <a:effectLst/>
                        <a:latin typeface="+mn-lt"/>
                        <a:cs typeface="Calibri" panose="020F0502020204030204" pitchFamily="34" charset="0"/>
                      </a:endParaRPr>
                    </a:p>
                  </a:txBody>
                  <a:tcPr marL="90000" marR="90000" marT="59147" marB="46800" horzOverflow="overflow"/>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dirty="0">
                          <a:ln>
                            <a:noFill/>
                          </a:ln>
                          <a:solidFill>
                            <a:srgbClr val="000000"/>
                          </a:solidFill>
                          <a:effectLst/>
                          <a:latin typeface="+mn-lt"/>
                          <a:cs typeface="Calibri" panose="020F0502020204030204" pitchFamily="34" charset="0"/>
                        </a:rPr>
                        <a:t>Mar  </a:t>
                      </a:r>
                      <a:r>
                        <a:rPr kumimoji="0" lang="uk-UA" sz="1600" b="0" i="0" u="none" strike="noStrike" cap="none" normalizeH="0" baseline="0" dirty="0">
                          <a:ln>
                            <a:noFill/>
                          </a:ln>
                          <a:solidFill>
                            <a:srgbClr val="000000"/>
                          </a:solidFill>
                          <a:effectLst/>
                          <a:latin typeface="+mn-lt"/>
                          <a:cs typeface="Calibri" panose="020F0502020204030204" pitchFamily="34" charset="0"/>
                        </a:rPr>
                        <a:t>– </a:t>
                      </a:r>
                      <a:r>
                        <a:rPr kumimoji="0" lang="en-US" sz="1600" b="0" i="0" u="none" strike="noStrike" cap="none" normalizeH="0" baseline="0" dirty="0">
                          <a:ln>
                            <a:noFill/>
                          </a:ln>
                          <a:solidFill>
                            <a:srgbClr val="000000"/>
                          </a:solidFill>
                          <a:effectLst/>
                          <a:latin typeface="+mn-lt"/>
                          <a:cs typeface="Calibri" panose="020F0502020204030204" pitchFamily="34" charset="0"/>
                        </a:rPr>
                        <a:t>Apr </a:t>
                      </a:r>
                      <a:endParaRPr kumimoji="0" lang="uk-UA" sz="1600" b="0" i="0" u="none" strike="noStrike" cap="none" normalizeH="0" baseline="0" dirty="0">
                        <a:ln>
                          <a:noFill/>
                        </a:ln>
                        <a:solidFill>
                          <a:srgbClr val="000000"/>
                        </a:solidFill>
                        <a:effectLst/>
                        <a:latin typeface="+mn-lt"/>
                        <a:cs typeface="Calibri" panose="020F0502020204030204" pitchFamily="34" charset="0"/>
                      </a:endParaRPr>
                    </a:p>
                  </a:txBody>
                  <a:tcPr marL="90000" marR="90000" marT="59147" marB="46800" horzOverflow="overflow"/>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dirty="0">
                          <a:ln>
                            <a:noFill/>
                          </a:ln>
                          <a:solidFill>
                            <a:srgbClr val="000000"/>
                          </a:solidFill>
                          <a:effectLst/>
                          <a:latin typeface="+mn-lt"/>
                          <a:cs typeface="Calibri" panose="020F0502020204030204" pitchFamily="34" charset="0"/>
                        </a:rPr>
                        <a:t>Aug </a:t>
                      </a:r>
                      <a:r>
                        <a:rPr kumimoji="0" lang="uk-UA" sz="1600" b="0" i="0" u="none" strike="noStrike" cap="none" normalizeH="0" baseline="0" dirty="0">
                          <a:ln>
                            <a:noFill/>
                          </a:ln>
                          <a:solidFill>
                            <a:srgbClr val="000000"/>
                          </a:solidFill>
                          <a:effectLst/>
                          <a:latin typeface="+mn-lt"/>
                          <a:cs typeface="Calibri" panose="020F0502020204030204" pitchFamily="34" charset="0"/>
                        </a:rPr>
                        <a:t> – </a:t>
                      </a:r>
                      <a:r>
                        <a:rPr kumimoji="0" lang="en-US" sz="1600" b="0" i="0" u="none" strike="noStrike" cap="none" normalizeH="0" baseline="0" dirty="0">
                          <a:ln>
                            <a:noFill/>
                          </a:ln>
                          <a:solidFill>
                            <a:srgbClr val="000000"/>
                          </a:solidFill>
                          <a:effectLst/>
                          <a:latin typeface="+mn-lt"/>
                          <a:cs typeface="Calibri" panose="020F0502020204030204" pitchFamily="34" charset="0"/>
                        </a:rPr>
                        <a:t>Sep </a:t>
                      </a:r>
                      <a:endParaRPr kumimoji="0" lang="uk-UA" sz="1600" b="0" i="0" u="none" strike="noStrike" cap="none" normalizeH="0" baseline="0" dirty="0">
                        <a:ln>
                          <a:noFill/>
                        </a:ln>
                        <a:solidFill>
                          <a:srgbClr val="000000"/>
                        </a:solidFill>
                        <a:effectLst/>
                        <a:latin typeface="+mn-lt"/>
                        <a:cs typeface="Calibri" panose="020F0502020204030204" pitchFamily="34" charset="0"/>
                      </a:endParaRPr>
                    </a:p>
                  </a:txBody>
                  <a:tcPr marL="90000" marR="90000" marT="59147" marB="46800" horzOverflow="overflow"/>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Jul  </a:t>
                      </a:r>
                      <a:r>
                        <a:rPr kumimoji="0" lang="uk-UA" sz="1600" b="0" i="0" u="none" strike="noStrike" kern="1200" cap="none" normalizeH="0" baseline="0" dirty="0">
                          <a:ln>
                            <a:noFill/>
                          </a:ln>
                          <a:solidFill>
                            <a:schemeClr val="tx1"/>
                          </a:solidFill>
                          <a:effectLst/>
                          <a:latin typeface="+mn-lt"/>
                          <a:ea typeface="+mn-ea"/>
                          <a:cs typeface="Calibri" panose="020F0502020204030204" pitchFamily="34" charset="0"/>
                        </a:rPr>
                        <a:t>– </a:t>
                      </a: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Aug </a:t>
                      </a:r>
                      <a:endParaRPr kumimoji="0" lang="uk-UA"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68580" marR="68580" marT="0" marB="0" anchor="ct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Jan  – Feb </a:t>
                      </a:r>
                      <a:endParaRPr kumimoji="0" lang="uk-UA"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68580" marR="68580" marT="0" marB="0" anchor="ctr"/>
                </a:tc>
                <a:extLst>
                  <a:ext uri="{0D108BD9-81ED-4DB2-BD59-A6C34878D82A}">
                    <a16:rowId xmlns:a16="http://schemas.microsoft.com/office/drawing/2014/main" val="233795271"/>
                  </a:ext>
                </a:extLst>
              </a:tr>
              <a:tr h="370840">
                <a:tc>
                  <a:txBody>
                    <a:bodyPr/>
                    <a:lstStyle/>
                    <a:p>
                      <a:r>
                        <a:rPr kumimoji="0" lang="en-US" sz="1600" b="1" i="0" u="none" strike="noStrike" cap="none" normalizeH="0" baseline="0" dirty="0">
                          <a:ln>
                            <a:noFill/>
                          </a:ln>
                          <a:solidFill>
                            <a:srgbClr val="CC0000"/>
                          </a:solidFill>
                          <a:effectLst/>
                          <a:latin typeface="+mn-lt"/>
                          <a:cs typeface="Arial" charset="0"/>
                        </a:rPr>
                        <a:t>Sample size</a:t>
                      </a:r>
                      <a:endParaRPr lang="uk-UA" sz="1600" dirty="0">
                        <a:latin typeface="+mn-lt"/>
                      </a:endParaRPr>
                    </a:p>
                  </a:txBody>
                  <a:tcPr/>
                </a:tc>
                <a:tc>
                  <a:txBody>
                    <a:bodyPr/>
                    <a:lstStyle/>
                    <a:p>
                      <a:pPr algn="ctr"/>
                      <a:r>
                        <a:rPr lang="en-US" sz="1600" kern="1200" dirty="0">
                          <a:solidFill>
                            <a:schemeClr val="dk1"/>
                          </a:solidFill>
                          <a:latin typeface="+mn-lt"/>
                          <a:ea typeface="+mn-ea"/>
                          <a:cs typeface="+mn-cs"/>
                        </a:rPr>
                        <a:t>10,580</a:t>
                      </a:r>
                      <a:endParaRPr lang="uk-UA" sz="1600" kern="1200" dirty="0">
                        <a:solidFill>
                          <a:schemeClr val="dk1"/>
                        </a:solidFill>
                        <a:latin typeface="+mn-lt"/>
                        <a:ea typeface="+mn-ea"/>
                        <a:cs typeface="+mn-cs"/>
                      </a:endParaRPr>
                    </a:p>
                  </a:txBody>
                  <a:tcPr/>
                </a:tc>
                <a:tc>
                  <a:txBody>
                    <a:bodyPr/>
                    <a:lstStyle/>
                    <a:p>
                      <a:pPr algn="ctr"/>
                      <a:r>
                        <a:rPr lang="en-US" sz="1600" kern="1200" dirty="0">
                          <a:solidFill>
                            <a:schemeClr val="dk1"/>
                          </a:solidFill>
                          <a:latin typeface="+mn-lt"/>
                          <a:ea typeface="+mn-ea"/>
                          <a:cs typeface="+mn-cs"/>
                        </a:rPr>
                        <a:t>10,577</a:t>
                      </a:r>
                      <a:endParaRPr lang="uk-UA" sz="1600" dirty="0">
                        <a:latin typeface="+mn-lt"/>
                      </a:endParaRPr>
                    </a:p>
                  </a:txBody>
                  <a:tcPr/>
                </a:tc>
                <a:tc>
                  <a:txBody>
                    <a:bodyPr/>
                    <a:lstStyle/>
                    <a:p>
                      <a:pPr algn="ctr"/>
                      <a:r>
                        <a:rPr lang="en-US" sz="1600" kern="1200" dirty="0">
                          <a:solidFill>
                            <a:schemeClr val="dk1"/>
                          </a:solidFill>
                          <a:latin typeface="+mn-lt"/>
                          <a:ea typeface="+mn-ea"/>
                          <a:cs typeface="+mn-cs"/>
                        </a:rPr>
                        <a:t>10,639</a:t>
                      </a:r>
                      <a:endParaRPr lang="uk-UA" sz="1600" dirty="0">
                        <a:latin typeface="+mn-lt"/>
                      </a:endParaRPr>
                    </a:p>
                  </a:txBody>
                  <a:tcPr/>
                </a:tc>
                <a:tc>
                  <a:txBody>
                    <a:bodyPr/>
                    <a:lstStyle/>
                    <a:p>
                      <a:pPr algn="ctr"/>
                      <a:r>
                        <a:rPr lang="en-US" sz="1600" kern="1200" dirty="0">
                          <a:solidFill>
                            <a:schemeClr val="dk1"/>
                          </a:solidFill>
                          <a:latin typeface="+mn-lt"/>
                          <a:ea typeface="+mn-ea"/>
                          <a:cs typeface="+mn-cs"/>
                        </a:rPr>
                        <a:t>10,173</a:t>
                      </a:r>
                      <a:endParaRPr lang="uk-UA" sz="1600" dirty="0">
                        <a:latin typeface="+mn-lt"/>
                      </a:endParaRPr>
                    </a:p>
                  </a:txBody>
                  <a:tcPr/>
                </a:tc>
                <a:tc>
                  <a:txBody>
                    <a:bodyPr/>
                    <a:lstStyle/>
                    <a:p>
                      <a:pPr algn="ctr"/>
                      <a:r>
                        <a:rPr lang="en-US" sz="1600" kern="1200" dirty="0">
                          <a:solidFill>
                            <a:schemeClr val="dk1"/>
                          </a:solidFill>
                          <a:latin typeface="+mn-lt"/>
                          <a:ea typeface="+mn-ea"/>
                          <a:cs typeface="+mn-cs"/>
                        </a:rPr>
                        <a:t>10,169</a:t>
                      </a:r>
                      <a:endParaRPr lang="uk-UA" sz="1600" dirty="0">
                        <a:latin typeface="+mn-lt"/>
                      </a:endParaRPr>
                    </a:p>
                  </a:txBody>
                  <a:tcPr/>
                </a:tc>
                <a:tc>
                  <a:txBody>
                    <a:bodyPr/>
                    <a:lstStyle/>
                    <a:p>
                      <a:pPr algn="ctr"/>
                      <a:r>
                        <a:rPr lang="en-US" sz="1600" kern="1200" dirty="0">
                          <a:solidFill>
                            <a:schemeClr val="dk1"/>
                          </a:solidFill>
                          <a:latin typeface="+mn-lt"/>
                          <a:ea typeface="+mn-ea"/>
                          <a:cs typeface="+mn-cs"/>
                        </a:rPr>
                        <a:t>10,011</a:t>
                      </a:r>
                      <a:endParaRPr lang="uk-UA" sz="1600" dirty="0">
                        <a:latin typeface="+mn-lt"/>
                      </a:endParaRPr>
                    </a:p>
                  </a:txBody>
                  <a:tcPr/>
                </a:tc>
                <a:extLst>
                  <a:ext uri="{0D108BD9-81ED-4DB2-BD59-A6C34878D82A}">
                    <a16:rowId xmlns:a16="http://schemas.microsoft.com/office/drawing/2014/main" val="2429367801"/>
                  </a:ext>
                </a:extLst>
              </a:tr>
            </a:tbl>
          </a:graphicData>
        </a:graphic>
      </p:graphicFrame>
      <p:graphicFrame>
        <p:nvGraphicFramePr>
          <p:cNvPr id="12" name="Table 10">
            <a:extLst>
              <a:ext uri="{FF2B5EF4-FFF2-40B4-BE49-F238E27FC236}">
                <a16:creationId xmlns:a16="http://schemas.microsoft.com/office/drawing/2014/main" id="{1899EDAD-4FCD-2D89-0710-408D0F691730}"/>
              </a:ext>
            </a:extLst>
          </p:cNvPr>
          <p:cNvGraphicFramePr>
            <a:graphicFrameLocks noGrp="1"/>
          </p:cNvGraphicFramePr>
          <p:nvPr>
            <p:extLst>
              <p:ext uri="{D42A27DB-BD31-4B8C-83A1-F6EECF244321}">
                <p14:modId xmlns:p14="http://schemas.microsoft.com/office/powerpoint/2010/main" val="2314087058"/>
              </p:ext>
            </p:extLst>
          </p:nvPr>
        </p:nvGraphicFramePr>
        <p:xfrm>
          <a:off x="9477376" y="2762854"/>
          <a:ext cx="1298463" cy="1112520"/>
        </p:xfrm>
        <a:graphic>
          <a:graphicData uri="http://schemas.openxmlformats.org/drawingml/2006/table">
            <a:tbl>
              <a:tblPr firstRow="1" bandRow="1">
                <a:tableStyleId>{5C22544A-7EE6-4342-B048-85BDC9FD1C3A}</a:tableStyleId>
              </a:tblPr>
              <a:tblGrid>
                <a:gridCol w="1298463">
                  <a:extLst>
                    <a:ext uri="{9D8B030D-6E8A-4147-A177-3AD203B41FA5}">
                      <a16:colId xmlns:a16="http://schemas.microsoft.com/office/drawing/2014/main" val="120718710"/>
                    </a:ext>
                  </a:extLst>
                </a:gridCol>
              </a:tblGrid>
              <a:tr h="370840">
                <a:tc>
                  <a:txBody>
                    <a:bodyPr/>
                    <a:lstStyle/>
                    <a:p>
                      <a:r>
                        <a:rPr lang="en-US" sz="1600" dirty="0"/>
                        <a:t>2023</a:t>
                      </a:r>
                    </a:p>
                  </a:txBody>
                  <a:tcPr/>
                </a:tc>
                <a:extLst>
                  <a:ext uri="{0D108BD9-81ED-4DB2-BD59-A6C34878D82A}">
                    <a16:rowId xmlns:a16="http://schemas.microsoft.com/office/drawing/2014/main" val="3668740082"/>
                  </a:ext>
                </a:extLst>
              </a:tr>
              <a:tr h="370840">
                <a:tc>
                  <a:txBody>
                    <a:bodyPr/>
                    <a:lstStyle/>
                    <a:p>
                      <a:r>
                        <a:rPr lang="en-US" sz="1600" dirty="0"/>
                        <a:t>Dec - Feb</a:t>
                      </a:r>
                    </a:p>
                  </a:txBody>
                  <a:tcPr/>
                </a:tc>
                <a:extLst>
                  <a:ext uri="{0D108BD9-81ED-4DB2-BD59-A6C34878D82A}">
                    <a16:rowId xmlns:a16="http://schemas.microsoft.com/office/drawing/2014/main" val="3710981103"/>
                  </a:ext>
                </a:extLst>
              </a:tr>
              <a:tr h="370840">
                <a:tc>
                  <a:txBody>
                    <a:bodyPr/>
                    <a:lstStyle/>
                    <a:p>
                      <a:r>
                        <a:rPr lang="en-US" sz="1600" dirty="0"/>
                        <a:t>10,117</a:t>
                      </a:r>
                    </a:p>
                  </a:txBody>
                  <a:tcPr/>
                </a:tc>
                <a:extLst>
                  <a:ext uri="{0D108BD9-81ED-4DB2-BD59-A6C34878D82A}">
                    <a16:rowId xmlns:a16="http://schemas.microsoft.com/office/drawing/2014/main" val="1678025379"/>
                  </a:ext>
                </a:extLst>
              </a:tr>
            </a:tbl>
          </a:graphicData>
        </a:graphic>
      </p:graphicFrame>
      <p:graphicFrame>
        <p:nvGraphicFramePr>
          <p:cNvPr id="14" name="Table 10">
            <a:extLst>
              <a:ext uri="{FF2B5EF4-FFF2-40B4-BE49-F238E27FC236}">
                <a16:creationId xmlns:a16="http://schemas.microsoft.com/office/drawing/2014/main" id="{1899EDAD-4FCD-2D89-0710-408D0F691730}"/>
              </a:ext>
            </a:extLst>
          </p:cNvPr>
          <p:cNvGraphicFramePr>
            <a:graphicFrameLocks noGrp="1"/>
          </p:cNvGraphicFramePr>
          <p:nvPr>
            <p:extLst>
              <p:ext uri="{D42A27DB-BD31-4B8C-83A1-F6EECF244321}">
                <p14:modId xmlns:p14="http://schemas.microsoft.com/office/powerpoint/2010/main" val="3721598759"/>
              </p:ext>
            </p:extLst>
          </p:nvPr>
        </p:nvGraphicFramePr>
        <p:xfrm>
          <a:off x="10783252" y="2762854"/>
          <a:ext cx="1180881" cy="1112520"/>
        </p:xfrm>
        <a:graphic>
          <a:graphicData uri="http://schemas.openxmlformats.org/drawingml/2006/table">
            <a:tbl>
              <a:tblPr firstRow="1" bandRow="1">
                <a:tableStyleId>{5C22544A-7EE6-4342-B048-85BDC9FD1C3A}</a:tableStyleId>
              </a:tblPr>
              <a:tblGrid>
                <a:gridCol w="1180881">
                  <a:extLst>
                    <a:ext uri="{9D8B030D-6E8A-4147-A177-3AD203B41FA5}">
                      <a16:colId xmlns:a16="http://schemas.microsoft.com/office/drawing/2014/main" val="120718710"/>
                    </a:ext>
                  </a:extLst>
                </a:gridCol>
              </a:tblGrid>
              <a:tr h="370840">
                <a:tc>
                  <a:txBody>
                    <a:bodyPr/>
                    <a:lstStyle/>
                    <a:p>
                      <a:r>
                        <a:rPr lang="en-US" sz="1600" dirty="0"/>
                        <a:t>202</a:t>
                      </a:r>
                      <a:r>
                        <a:rPr lang="uk-UA" sz="1600" dirty="0"/>
                        <a:t>4</a:t>
                      </a:r>
                      <a:endParaRPr lang="en-US" sz="1600" dirty="0"/>
                    </a:p>
                  </a:txBody>
                  <a:tcPr/>
                </a:tc>
                <a:extLst>
                  <a:ext uri="{0D108BD9-81ED-4DB2-BD59-A6C34878D82A}">
                    <a16:rowId xmlns:a16="http://schemas.microsoft.com/office/drawing/2014/main" val="3668740082"/>
                  </a:ext>
                </a:extLst>
              </a:tr>
              <a:tr h="370840">
                <a:tc>
                  <a:txBody>
                    <a:bodyPr/>
                    <a:lstStyle/>
                    <a:p>
                      <a:r>
                        <a:rPr lang="en-US" sz="1600" dirty="0">
                          <a:effectLst/>
                          <a:latin typeface="+mn-lt"/>
                        </a:rPr>
                        <a:t>Jun - Aug </a:t>
                      </a:r>
                      <a:endParaRPr lang="en-US" sz="1600" dirty="0">
                        <a:latin typeface="+mn-lt"/>
                      </a:endParaRPr>
                    </a:p>
                  </a:txBody>
                  <a:tcPr/>
                </a:tc>
                <a:extLst>
                  <a:ext uri="{0D108BD9-81ED-4DB2-BD59-A6C34878D82A}">
                    <a16:rowId xmlns:a16="http://schemas.microsoft.com/office/drawing/2014/main" val="3710981103"/>
                  </a:ext>
                </a:extLst>
              </a:tr>
              <a:tr h="370840">
                <a:tc>
                  <a:txBody>
                    <a:bodyPr/>
                    <a:lstStyle/>
                    <a:p>
                      <a:r>
                        <a:rPr lang="en-US" sz="1600" dirty="0"/>
                        <a:t>10,1</a:t>
                      </a:r>
                      <a:r>
                        <a:rPr lang="uk-UA" sz="1600" dirty="0"/>
                        <a:t>21</a:t>
                      </a:r>
                      <a:endParaRPr lang="en-US" sz="1600" dirty="0"/>
                    </a:p>
                  </a:txBody>
                  <a:tcPr/>
                </a:tc>
                <a:extLst>
                  <a:ext uri="{0D108BD9-81ED-4DB2-BD59-A6C34878D82A}">
                    <a16:rowId xmlns:a16="http://schemas.microsoft.com/office/drawing/2014/main" val="1678025379"/>
                  </a:ext>
                </a:extLst>
              </a:tr>
            </a:tbl>
          </a:graphicData>
        </a:graphic>
      </p:graphicFrame>
    </p:spTree>
    <p:extLst>
      <p:ext uri="{BB962C8B-B14F-4D97-AF65-F5344CB8AC3E}">
        <p14:creationId xmlns:p14="http://schemas.microsoft.com/office/powerpoint/2010/main" val="43434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я 8">
            <a:extLst>
              <a:ext uri="{FF2B5EF4-FFF2-40B4-BE49-F238E27FC236}">
                <a16:creationId xmlns:a16="http://schemas.microsoft.com/office/drawing/2014/main" id="{8DECA472-1434-8AB4-947E-959044090630}"/>
              </a:ext>
            </a:extLst>
          </p:cNvPr>
          <p:cNvGraphicFramePr>
            <a:graphicFrameLocks noGrp="1"/>
          </p:cNvGraphicFramePr>
          <p:nvPr>
            <p:extLst>
              <p:ext uri="{D42A27DB-BD31-4B8C-83A1-F6EECF244321}">
                <p14:modId xmlns:p14="http://schemas.microsoft.com/office/powerpoint/2010/main" val="1342594260"/>
              </p:ext>
            </p:extLst>
          </p:nvPr>
        </p:nvGraphicFramePr>
        <p:xfrm>
          <a:off x="590811" y="2455351"/>
          <a:ext cx="11010378" cy="2479040"/>
        </p:xfrm>
        <a:graphic>
          <a:graphicData uri="http://schemas.openxmlformats.org/drawingml/2006/table">
            <a:tbl>
              <a:tblPr firstRow="1" bandRow="1">
                <a:tableStyleId>{5C22544A-7EE6-4342-B048-85BDC9FD1C3A}</a:tableStyleId>
              </a:tblPr>
              <a:tblGrid>
                <a:gridCol w="3670126">
                  <a:extLst>
                    <a:ext uri="{9D8B030D-6E8A-4147-A177-3AD203B41FA5}">
                      <a16:colId xmlns:a16="http://schemas.microsoft.com/office/drawing/2014/main" val="760736503"/>
                    </a:ext>
                  </a:extLst>
                </a:gridCol>
                <a:gridCol w="3670126">
                  <a:extLst>
                    <a:ext uri="{9D8B030D-6E8A-4147-A177-3AD203B41FA5}">
                      <a16:colId xmlns:a16="http://schemas.microsoft.com/office/drawing/2014/main" val="484588884"/>
                    </a:ext>
                  </a:extLst>
                </a:gridCol>
                <a:gridCol w="3670126">
                  <a:extLst>
                    <a:ext uri="{9D8B030D-6E8A-4147-A177-3AD203B41FA5}">
                      <a16:colId xmlns:a16="http://schemas.microsoft.com/office/drawing/2014/main" val="924356966"/>
                    </a:ext>
                  </a:extLst>
                </a:gridCol>
              </a:tblGrid>
              <a:tr h="370840">
                <a:tc>
                  <a:txBody>
                    <a:bodyPr/>
                    <a:lstStyle/>
                    <a:p>
                      <a:pPr algn="ctr"/>
                      <a:r>
                        <a:rPr lang="en-US" sz="1600">
                          <a:latin typeface="+mn-lt"/>
                        </a:rPr>
                        <a:t>Target group</a:t>
                      </a:r>
                      <a:endParaRPr lang="ru-UA"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rPr>
                        <a:t>Internally displaced persons </a:t>
                      </a:r>
                      <a:r>
                        <a:rPr lang="uk-UA" sz="1600" b="1">
                          <a:solidFill>
                            <a:schemeClr val="bg1"/>
                          </a:solidFill>
                          <a:latin typeface="+mn-lt"/>
                        </a:rPr>
                        <a:t>(</a:t>
                      </a:r>
                      <a:r>
                        <a:rPr lang="en-US" sz="1600" b="1">
                          <a:solidFill>
                            <a:schemeClr val="bg1"/>
                          </a:solidFill>
                          <a:latin typeface="+mn-lt"/>
                        </a:rPr>
                        <a:t>IDPs</a:t>
                      </a:r>
                      <a:r>
                        <a:rPr lang="uk-UA" sz="1600" b="1">
                          <a:solidFill>
                            <a:schemeClr val="bg1"/>
                          </a:solidFill>
                          <a:latin typeface="+mn-lt"/>
                        </a:rPr>
                        <a:t>) </a:t>
                      </a:r>
                      <a:endParaRPr kumimoji="0" lang="en-US" sz="1600" b="1" i="0" u="none" strike="noStrike" kern="1200" cap="none" normalizeH="0" baseline="0">
                        <a:ln>
                          <a:noFill/>
                        </a:ln>
                        <a:solidFill>
                          <a:schemeClr val="bg1"/>
                        </a:solidFill>
                        <a:effectLst/>
                        <a:latin typeface="+mn-lt"/>
                        <a:ea typeface="+mn-ea"/>
                        <a:cs typeface="Arial" charset="0"/>
                      </a:endParaRPr>
                    </a:p>
                  </a:txBody>
                  <a:tcPr/>
                </a:tc>
                <a:tc>
                  <a:txBody>
                    <a:bodyPr/>
                    <a:lstStyle/>
                    <a:p>
                      <a:pPr marL="0" marR="0" lvl="0" indent="0" algn="ctr" defTabSz="914400"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a:solidFill>
                            <a:schemeClr val="bg1"/>
                          </a:solidFill>
                          <a:latin typeface="+mn-lt"/>
                        </a:rPr>
                        <a:t>Externally displaced persons</a:t>
                      </a:r>
                    </a:p>
                    <a:p>
                      <a:pPr marL="0" marR="0" lvl="0" indent="0" algn="ctr" defTabSz="914400"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a:solidFill>
                            <a:schemeClr val="bg1"/>
                          </a:solidFill>
                          <a:latin typeface="+mn-lt"/>
                        </a:rPr>
                        <a:t>(EDPs)</a:t>
                      </a:r>
                      <a:r>
                        <a:rPr lang="uk-UA" sz="1600" b="1">
                          <a:solidFill>
                            <a:schemeClr val="bg1"/>
                          </a:solidFill>
                          <a:latin typeface="+mn-lt"/>
                        </a:rPr>
                        <a:t> </a:t>
                      </a:r>
                      <a:endParaRPr lang="uk-UA" sz="1600" b="1" kern="1200">
                        <a:solidFill>
                          <a:schemeClr val="bg1"/>
                        </a:solidFill>
                        <a:latin typeface="+mn-lt"/>
                        <a:ea typeface="+mn-ea"/>
                        <a:cs typeface="+mn-cs"/>
                      </a:endParaRPr>
                    </a:p>
                  </a:txBody>
                  <a:tcPr marL="90000" marR="90000" marT="59147" marB="46800" horzOverflow="overflow"/>
                </a:tc>
                <a:extLst>
                  <a:ext uri="{0D108BD9-81ED-4DB2-BD59-A6C34878D82A}">
                    <a16:rowId xmlns:a16="http://schemas.microsoft.com/office/drawing/2014/main" val="1256004370"/>
                  </a:ext>
                </a:extLst>
              </a:tr>
              <a:tr h="37084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1" i="0" u="none" strike="noStrike" cap="none" normalizeH="0" baseline="0">
                          <a:ln>
                            <a:noFill/>
                          </a:ln>
                          <a:solidFill>
                            <a:srgbClr val="CC0000"/>
                          </a:solidFill>
                          <a:effectLst/>
                          <a:latin typeface="+mn-lt"/>
                          <a:cs typeface="Arial" charset="0"/>
                        </a:rPr>
                        <a:t>Sample size</a:t>
                      </a:r>
                      <a:endParaRPr kumimoji="0" lang="uk-UA" sz="1600" b="1" i="0" u="none" strike="noStrike" cap="none" normalizeH="0" baseline="0">
                        <a:ln>
                          <a:noFill/>
                        </a:ln>
                        <a:solidFill>
                          <a:srgbClr val="CC0000"/>
                        </a:solidFill>
                        <a:effectLst/>
                        <a:latin typeface="+mn-lt"/>
                        <a:cs typeface="Arial" charset="0"/>
                      </a:endParaRPr>
                    </a:p>
                  </a:txBody>
                  <a:tcPr marL="68580" marR="68580" marT="0" marB="0" anchor="ct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uk-UA" sz="1600" b="0" i="0" u="none" strike="noStrike" kern="1200" cap="none" normalizeH="0" baseline="0" dirty="0">
                          <a:ln>
                            <a:noFill/>
                          </a:ln>
                          <a:solidFill>
                            <a:srgbClr val="000000"/>
                          </a:solidFill>
                          <a:effectLst/>
                          <a:latin typeface="+mn-lt"/>
                          <a:ea typeface="+mn-ea"/>
                          <a:cs typeface="Arial" panose="020B0604020202020204" pitchFamily="34" charset="0"/>
                        </a:rPr>
                        <a:t>1 000</a:t>
                      </a:r>
                      <a:endParaRPr kumimoji="0" lang="en-US" sz="1600" b="0" i="0" u="none" strike="noStrike" kern="1200" cap="none" normalizeH="0" baseline="0" dirty="0">
                        <a:ln>
                          <a:noFill/>
                        </a:ln>
                        <a:solidFill>
                          <a:srgbClr val="000000"/>
                        </a:solidFill>
                        <a:effectLst/>
                        <a:latin typeface="+mn-lt"/>
                        <a:ea typeface="+mn-ea"/>
                        <a:cs typeface="Arial" panose="020B0604020202020204" pitchFamily="34" charset="0"/>
                      </a:endParaRPr>
                    </a:p>
                  </a:txBody>
                  <a:tcPr marL="68580" marR="68580" marT="0" marB="0" anchor="ct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uk-UA" sz="1600" b="0" i="0" u="none" strike="noStrike" cap="none" normalizeH="0" baseline="0" dirty="0">
                          <a:ln>
                            <a:noFill/>
                          </a:ln>
                          <a:solidFill>
                            <a:srgbClr val="000000"/>
                          </a:solidFill>
                          <a:effectLst/>
                          <a:latin typeface="+mn-lt"/>
                          <a:cs typeface="Arial" panose="020B0604020202020204" pitchFamily="34" charset="0"/>
                        </a:rPr>
                        <a:t>2 000</a:t>
                      </a:r>
                    </a:p>
                  </a:txBody>
                  <a:tcPr marL="90000" marR="90000" marT="59147" marB="46800" horzOverflow="overflow"/>
                </a:tc>
                <a:extLst>
                  <a:ext uri="{0D108BD9-81ED-4DB2-BD59-A6C34878D82A}">
                    <a16:rowId xmlns:a16="http://schemas.microsoft.com/office/drawing/2014/main" val="2079121627"/>
                  </a:ext>
                </a:extLst>
              </a:tr>
              <a:tr h="370840">
                <a:tc>
                  <a:txBody>
                    <a:bodyPr/>
                    <a:lstStyle/>
                    <a:p>
                      <a:pPr algn="l">
                        <a:lnSpc>
                          <a:spcPct val="107000"/>
                        </a:lnSpc>
                        <a:spcAft>
                          <a:spcPts val="0"/>
                        </a:spcAft>
                      </a:pPr>
                      <a:r>
                        <a:rPr kumimoji="0" lang="en-US" sz="1600" b="1" i="0" u="none" strike="noStrike" kern="1200" cap="none" normalizeH="0" baseline="0">
                          <a:ln>
                            <a:noFill/>
                          </a:ln>
                          <a:solidFill>
                            <a:srgbClr val="CC0000"/>
                          </a:solidFill>
                          <a:effectLst/>
                          <a:latin typeface="+mn-lt"/>
                          <a:ea typeface="+mn-ea"/>
                          <a:cs typeface="Arial" charset="0"/>
                        </a:rPr>
                        <a:t>Geographic coverage</a:t>
                      </a:r>
                      <a:endParaRPr kumimoji="0" lang="ru-UA" sz="1600" b="1" i="0" u="none" strike="noStrike" kern="1200" cap="none" normalizeH="0" baseline="0">
                        <a:ln>
                          <a:noFill/>
                        </a:ln>
                        <a:solidFill>
                          <a:srgbClr val="CC0000"/>
                        </a:solidFill>
                        <a:effectLst/>
                        <a:latin typeface="+mn-lt"/>
                        <a:ea typeface="+mn-ea"/>
                        <a:cs typeface="Arial" charset="0"/>
                      </a:endParaRPr>
                    </a:p>
                  </a:txBody>
                  <a:tcPr marL="68580" marR="68580" marT="0" marB="0" anchor="ctr"/>
                </a:tc>
                <a:tc>
                  <a:txBody>
                    <a:bodyPr/>
                    <a:lstStyle/>
                    <a:p>
                      <a:pPr algn="ctr">
                        <a:lnSpc>
                          <a:spcPct val="107000"/>
                        </a:lnSpc>
                        <a:spcAft>
                          <a:spcPts val="0"/>
                        </a:spcAft>
                      </a:pPr>
                      <a:r>
                        <a:rPr kumimoji="0" lang="en-US" sz="1600" b="0" i="0" u="none" strike="noStrike" kern="1200" cap="none" normalizeH="0" baseline="0" dirty="0">
                          <a:ln>
                            <a:noFill/>
                          </a:ln>
                          <a:solidFill>
                            <a:srgbClr val="000000"/>
                          </a:solidFill>
                          <a:effectLst/>
                          <a:latin typeface="+mn-lt"/>
                          <a:ea typeface="+mn-ea"/>
                          <a:cs typeface="Arial" panose="020B0604020202020204" pitchFamily="34" charset="0"/>
                        </a:rPr>
                        <a:t>20</a:t>
                      </a:r>
                      <a:r>
                        <a:rPr kumimoji="0" lang="uk-UA" sz="1600" b="0" i="0" u="none" strike="noStrike" kern="1200" cap="none" normalizeH="0" baseline="0" dirty="0">
                          <a:ln>
                            <a:noFill/>
                          </a:ln>
                          <a:solidFill>
                            <a:srgbClr val="000000"/>
                          </a:solidFill>
                          <a:effectLst/>
                          <a:latin typeface="+mn-lt"/>
                          <a:ea typeface="+mn-ea"/>
                          <a:cs typeface="Arial" panose="020B0604020202020204" pitchFamily="34" charset="0"/>
                        </a:rPr>
                        <a:t> </a:t>
                      </a:r>
                      <a:r>
                        <a:rPr kumimoji="0" lang="en-US" sz="1600" b="0" i="0" u="none" strike="noStrike" kern="1200" cap="none" normalizeH="0" baseline="0" dirty="0">
                          <a:ln>
                            <a:noFill/>
                          </a:ln>
                          <a:solidFill>
                            <a:srgbClr val="000000"/>
                          </a:solidFill>
                          <a:effectLst/>
                          <a:latin typeface="+mn-lt"/>
                          <a:ea typeface="+mn-ea"/>
                          <a:cs typeface="Arial" panose="020B0604020202020204" pitchFamily="34" charset="0"/>
                        </a:rPr>
                        <a:t>oblasts of Ukraine</a:t>
                      </a:r>
                      <a:endParaRPr kumimoji="0" lang="ru-UA" sz="1600" b="0" i="0" u="none" strike="noStrike" kern="1200" cap="none" normalizeH="0" baseline="0" dirty="0">
                        <a:ln>
                          <a:noFill/>
                        </a:ln>
                        <a:solidFill>
                          <a:srgbClr val="000000"/>
                        </a:solidFill>
                        <a:effectLst/>
                        <a:latin typeface="+mn-lt"/>
                        <a:ea typeface="+mn-ea"/>
                        <a:cs typeface="Arial" panose="020B0604020202020204" pitchFamily="34" charset="0"/>
                      </a:endParaRPr>
                    </a:p>
                  </a:txBody>
                  <a:tcPr marL="68580" marR="68580" marT="0" marB="0" anchor="ctr"/>
                </a:tc>
                <a:tc>
                  <a:txBody>
                    <a:body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uk-UA" sz="1600" b="0" i="0" u="none" strike="noStrike" cap="none" normalizeH="0" baseline="0" dirty="0">
                          <a:ln>
                            <a:noFill/>
                          </a:ln>
                          <a:solidFill>
                            <a:srgbClr val="000000"/>
                          </a:solidFill>
                          <a:effectLst/>
                          <a:latin typeface="+mn-lt"/>
                          <a:cs typeface="Arial" panose="020B0604020202020204" pitchFamily="34" charset="0"/>
                        </a:rPr>
                        <a:t>42 </a:t>
                      </a:r>
                      <a:r>
                        <a:rPr kumimoji="0" lang="en-US" sz="1600" b="0" i="0" u="none" strike="noStrike" cap="none" normalizeH="0" baseline="0" dirty="0">
                          <a:ln>
                            <a:noFill/>
                          </a:ln>
                          <a:solidFill>
                            <a:srgbClr val="000000"/>
                          </a:solidFill>
                          <a:effectLst/>
                          <a:latin typeface="+mn-lt"/>
                          <a:cs typeface="Arial" panose="020B0604020202020204" pitchFamily="34" charset="0"/>
                        </a:rPr>
                        <a:t>countries around the world</a:t>
                      </a:r>
                      <a:endParaRPr kumimoji="0" lang="uk-UA" sz="1600" b="0" i="0" u="none" strike="noStrike" cap="none" normalizeH="0" baseline="0" dirty="0">
                        <a:ln>
                          <a:noFill/>
                        </a:ln>
                        <a:solidFill>
                          <a:srgbClr val="000000"/>
                        </a:solidFill>
                        <a:effectLst/>
                        <a:latin typeface="+mn-lt"/>
                        <a:cs typeface="Arial" panose="020B0604020202020204" pitchFamily="34" charset="0"/>
                      </a:endParaRPr>
                    </a:p>
                  </a:txBody>
                  <a:tcPr marL="90000" marR="90000" marT="59147" marB="46800" horzOverflow="overflow"/>
                </a:tc>
                <a:extLst>
                  <a:ext uri="{0D108BD9-81ED-4DB2-BD59-A6C34878D82A}">
                    <a16:rowId xmlns:a16="http://schemas.microsoft.com/office/drawing/2014/main" val="4257822581"/>
                  </a:ext>
                </a:extLst>
              </a:tr>
              <a:tr h="370840">
                <a:tc>
                  <a:txBody>
                    <a:bodyPr/>
                    <a:lstStyle/>
                    <a:p>
                      <a:pPr algn="l"/>
                      <a:r>
                        <a:rPr lang="en-US" sz="1600" b="1">
                          <a:solidFill>
                            <a:srgbClr val="C00000"/>
                          </a:solidFill>
                          <a:latin typeface="+mn-lt"/>
                        </a:rPr>
                        <a:t>Survey method</a:t>
                      </a:r>
                      <a:endParaRPr lang="uk-UA" sz="1600">
                        <a:latin typeface="+mn-lt"/>
                      </a:endParaRPr>
                    </a:p>
                  </a:txBody>
                  <a:tcPr/>
                </a:tc>
                <a:tc>
                  <a:txBody>
                    <a:bodyPr/>
                    <a:lstStyle/>
                    <a:p>
                      <a:pPr algn="ctr"/>
                      <a:r>
                        <a:rPr lang="en-US" sz="1600" b="0">
                          <a:latin typeface="+mn-lt"/>
                          <a:cs typeface="Arial" panose="020B0604020202020204" pitchFamily="34" charset="0"/>
                        </a:rPr>
                        <a:t>Face-to-face interview</a:t>
                      </a:r>
                      <a:endParaRPr lang="uk-UA" sz="1600" b="0">
                        <a:latin typeface="+mn-lt"/>
                        <a:cs typeface="Arial" panose="020B0604020202020204" pitchFamily="34" charset="0"/>
                      </a:endParaRPr>
                    </a:p>
                  </a:txBody>
                  <a:tcPr/>
                </a:tc>
                <a:tc>
                  <a:txBody>
                    <a:bodyPr/>
                    <a:lstStyle/>
                    <a:p>
                      <a:pPr algn="ctr"/>
                      <a:r>
                        <a:rPr lang="en-US" sz="1600" b="0">
                          <a:latin typeface="+mn-lt"/>
                          <a:cs typeface="Arial" panose="020B0604020202020204" pitchFamily="34" charset="0"/>
                        </a:rPr>
                        <a:t>Online self-administered interview</a:t>
                      </a:r>
                      <a:r>
                        <a:rPr lang="uk-UA" sz="1600" b="0">
                          <a:latin typeface="+mn-lt"/>
                          <a:cs typeface="Arial" panose="020B0604020202020204" pitchFamily="34" charset="0"/>
                        </a:rPr>
                        <a:t>;</a:t>
                      </a:r>
                    </a:p>
                    <a:p>
                      <a:pPr algn="ctr"/>
                      <a:r>
                        <a:rPr lang="en-US" sz="1600" b="0">
                          <a:latin typeface="+mn-lt"/>
                          <a:cs typeface="Arial" panose="020B0604020202020204" pitchFamily="34" charset="0"/>
                        </a:rPr>
                        <a:t>Interviews via messengers</a:t>
                      </a:r>
                      <a:endParaRPr lang="uk-UA" sz="1600" b="0">
                        <a:latin typeface="+mn-lt"/>
                        <a:cs typeface="Arial" panose="020B0604020202020204" pitchFamily="34" charset="0"/>
                      </a:endParaRPr>
                    </a:p>
                  </a:txBody>
                  <a:tcPr/>
                </a:tc>
                <a:extLst>
                  <a:ext uri="{0D108BD9-81ED-4DB2-BD59-A6C34878D82A}">
                    <a16:rowId xmlns:a16="http://schemas.microsoft.com/office/drawing/2014/main" val="420567407"/>
                  </a:ext>
                </a:extLst>
              </a:tr>
              <a:tr h="370840">
                <a:tc>
                  <a:txBody>
                    <a:bodyPr/>
                    <a:lstStyle/>
                    <a:p>
                      <a:pPr algn="l"/>
                      <a:r>
                        <a:rPr lang="en-US" sz="1600" b="1">
                          <a:solidFill>
                            <a:srgbClr val="C00000"/>
                          </a:solidFill>
                          <a:latin typeface="+mn-lt"/>
                        </a:rPr>
                        <a:t>Sampling</a:t>
                      </a:r>
                      <a:endParaRPr lang="uk-UA" sz="1600">
                        <a:latin typeface="+mn-lt"/>
                      </a:endParaRPr>
                    </a:p>
                  </a:txBody>
                  <a:tcPr/>
                </a:tc>
                <a:tc>
                  <a:txBody>
                    <a:bodyPr/>
                    <a:lstStyle/>
                    <a:p>
                      <a:pPr algn="ctr"/>
                      <a:r>
                        <a:rPr lang="en-US" sz="1600" b="0">
                          <a:solidFill>
                            <a:schemeClr val="tx1"/>
                          </a:solidFill>
                          <a:latin typeface="+mn-lt"/>
                          <a:cs typeface="Arial" panose="020B0604020202020204" pitchFamily="34" charset="0"/>
                        </a:rPr>
                        <a:t>Random walk approach</a:t>
                      </a:r>
                      <a:r>
                        <a:rPr lang="uk-UA" sz="1600" b="0">
                          <a:solidFill>
                            <a:schemeClr val="tx1"/>
                          </a:solidFill>
                          <a:latin typeface="+mn-lt"/>
                          <a:cs typeface="Arial" panose="020B0604020202020204" pitchFamily="34" charset="0"/>
                        </a:rPr>
                        <a:t>;</a:t>
                      </a:r>
                    </a:p>
                    <a:p>
                      <a:pPr algn="ctr"/>
                      <a:r>
                        <a:rPr lang="en-US" sz="1600" b="0">
                          <a:solidFill>
                            <a:schemeClr val="tx1"/>
                          </a:solidFill>
                          <a:latin typeface="+mn-lt"/>
                          <a:cs typeface="Arial" panose="020B0604020202020204" pitchFamily="34" charset="0"/>
                        </a:rPr>
                        <a:t>Time-location sampling</a:t>
                      </a:r>
                      <a:endParaRPr lang="uk-UA" sz="1600" b="0">
                        <a:latin typeface="+mn-lt"/>
                        <a:cs typeface="Arial" panose="020B0604020202020204" pitchFamily="34" charset="0"/>
                      </a:endParaRPr>
                    </a:p>
                  </a:txBody>
                  <a:tcPr/>
                </a:tc>
                <a:tc>
                  <a:txBody>
                    <a:bodyPr/>
                    <a:lstStyle/>
                    <a:p>
                      <a:pPr algn="ctr"/>
                      <a:r>
                        <a:rPr lang="en-US" sz="1600" b="0" dirty="0">
                          <a:latin typeface="+mn-lt"/>
                          <a:cs typeface="Arial" panose="020B0604020202020204" pitchFamily="34" charset="0"/>
                        </a:rPr>
                        <a:t>Snow-ball technique</a:t>
                      </a:r>
                      <a:endParaRPr lang="uk-UA" sz="1600" b="0" dirty="0">
                        <a:latin typeface="+mn-lt"/>
                        <a:cs typeface="Arial" panose="020B0604020202020204" pitchFamily="34" charset="0"/>
                      </a:endParaRPr>
                    </a:p>
                  </a:txBody>
                  <a:tcPr/>
                </a:tc>
                <a:extLst>
                  <a:ext uri="{0D108BD9-81ED-4DB2-BD59-A6C34878D82A}">
                    <a16:rowId xmlns:a16="http://schemas.microsoft.com/office/drawing/2014/main" val="1220329363"/>
                  </a:ext>
                </a:extLst>
              </a:tr>
            </a:tbl>
          </a:graphicData>
        </a:graphic>
      </p:graphicFrame>
      <p:sp>
        <p:nvSpPr>
          <p:cNvPr id="4" name="Title 3">
            <a:extLst>
              <a:ext uri="{FF2B5EF4-FFF2-40B4-BE49-F238E27FC236}">
                <a16:creationId xmlns:a16="http://schemas.microsoft.com/office/drawing/2014/main" id="{687887FE-ADEE-E1F0-43F3-F7525A0B020B}"/>
              </a:ext>
            </a:extLst>
          </p:cNvPr>
          <p:cNvSpPr>
            <a:spLocks noGrp="1"/>
          </p:cNvSpPr>
          <p:nvPr>
            <p:ph type="title"/>
          </p:nvPr>
        </p:nvSpPr>
        <p:spPr/>
        <p:txBody>
          <a:bodyPr>
            <a:normAutofit fontScale="90000"/>
          </a:bodyPr>
          <a:lstStyle/>
          <a:p>
            <a:endParaRPr lang="en-US"/>
          </a:p>
        </p:txBody>
      </p:sp>
      <p:sp>
        <p:nvSpPr>
          <p:cNvPr id="5" name="TextBox 4">
            <a:extLst>
              <a:ext uri="{FF2B5EF4-FFF2-40B4-BE49-F238E27FC236}">
                <a16:creationId xmlns:a16="http://schemas.microsoft.com/office/drawing/2014/main" id="{588B3E30-D894-561C-E930-BE7EF13CA672}"/>
              </a:ext>
            </a:extLst>
          </p:cNvPr>
          <p:cNvSpPr txBox="1"/>
          <p:nvPr/>
        </p:nvSpPr>
        <p:spPr>
          <a:xfrm>
            <a:off x="486034" y="536675"/>
            <a:ext cx="11705966" cy="400110"/>
          </a:xfrm>
          <a:prstGeom prst="rect">
            <a:avLst/>
          </a:prstGeom>
          <a:noFill/>
        </p:spPr>
        <p:txBody>
          <a:bodyPr wrap="square" rtlCol="0">
            <a:spAutoFit/>
          </a:bodyPr>
          <a:lstStyle/>
          <a:p>
            <a:r>
              <a:rPr lang="en-US" sz="2000" b="1">
                <a:solidFill>
                  <a:srgbClr val="74005F"/>
                </a:solidFill>
              </a:rPr>
              <a:t>METHODOLOGY: INTERNALLY AND EXTERNALLY DISPLACED</a:t>
            </a:r>
          </a:p>
        </p:txBody>
      </p:sp>
    </p:spTree>
    <p:extLst>
      <p:ext uri="{BB962C8B-B14F-4D97-AF65-F5344CB8AC3E}">
        <p14:creationId xmlns:p14="http://schemas.microsoft.com/office/powerpoint/2010/main" val="343058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39441"/>
            <a:ext cx="12191998" cy="6857655"/>
          </a:xfrm>
          <a:prstGeom prst="rect">
            <a:avLst/>
          </a:prstGeom>
        </p:spPr>
      </p:pic>
      <p:sp>
        <p:nvSpPr>
          <p:cNvPr id="8" name="Заголовок 1"/>
          <p:cNvSpPr>
            <a:spLocks noGrp="1"/>
          </p:cNvSpPr>
          <p:nvPr>
            <p:ph type="title"/>
          </p:nvPr>
        </p:nvSpPr>
        <p:spPr>
          <a:xfrm>
            <a:off x="360000" y="1138809"/>
            <a:ext cx="10827350" cy="395371"/>
          </a:xfrm>
        </p:spPr>
        <p:txBody>
          <a:bodyPr>
            <a:noAutofit/>
          </a:bodyPr>
          <a:lstStyle/>
          <a:p>
            <a:pPr>
              <a:lnSpc>
                <a:spcPct val="100000"/>
              </a:lnSpc>
            </a:pPr>
            <a:r>
              <a:rPr lang="en-US" sz="1600" dirty="0"/>
              <a:t>Q: Do you think the level of corruption has changed in Ukraine over the past 12 month?</a:t>
            </a:r>
          </a:p>
        </p:txBody>
      </p:sp>
      <p:sp>
        <p:nvSpPr>
          <p:cNvPr id="9" name="TextBox 8">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Perceptions of Corruption Trends Vary Among Ukrainians</a:t>
            </a:r>
          </a:p>
        </p:txBody>
      </p:sp>
    </p:spTree>
    <p:extLst>
      <p:ext uri="{BB962C8B-B14F-4D97-AF65-F5344CB8AC3E}">
        <p14:creationId xmlns:p14="http://schemas.microsoft.com/office/powerpoint/2010/main" val="219242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
            <a:ext cx="12191999" cy="6857657"/>
          </a:xfrm>
          <a:prstGeom prst="rect">
            <a:avLst/>
          </a:prstGeom>
        </p:spPr>
      </p:pic>
      <p:sp>
        <p:nvSpPr>
          <p:cNvPr id="3" name="Заголовок 3">
            <a:extLst>
              <a:ext uri="{FF2B5EF4-FFF2-40B4-BE49-F238E27FC236}">
                <a16:creationId xmlns:a16="http://schemas.microsoft.com/office/drawing/2014/main" id="{2C186DD7-CCC8-C582-D724-0145121A0C73}"/>
              </a:ext>
            </a:extLst>
          </p:cNvPr>
          <p:cNvSpPr txBox="1">
            <a:spLocks/>
          </p:cNvSpPr>
          <p:nvPr/>
        </p:nvSpPr>
        <p:spPr>
          <a:xfrm>
            <a:off x="163062" y="861583"/>
            <a:ext cx="11554180" cy="505180"/>
          </a:xfrm>
          <a:prstGeom prst="rect">
            <a:avLst/>
          </a:prstGeom>
        </p:spPr>
        <p:txBody>
          <a:bodyPr anchor="t" anchorCtr="0">
            <a:normAutofit fontScale="97500"/>
          </a:bodyPr>
          <a:lstStyle>
            <a:lvl1pPr algn="l" defTabSz="914400" rtl="0" eaLnBrk="1" latinLnBrk="0" hangingPunct="1">
              <a:lnSpc>
                <a:spcPct val="90000"/>
              </a:lnSpc>
              <a:spcBef>
                <a:spcPct val="0"/>
              </a:spcBef>
              <a:buNone/>
              <a:defRPr sz="3000" b="1" kern="1200">
                <a:solidFill>
                  <a:srgbClr val="74005F"/>
                </a:solidFill>
                <a:latin typeface="+mn-lt"/>
                <a:ea typeface="+mj-ea"/>
                <a:cs typeface="+mj-cs"/>
              </a:defRPr>
            </a:lvl1pPr>
          </a:lstStyle>
          <a:p>
            <a:pPr>
              <a:lnSpc>
                <a:spcPct val="120000"/>
              </a:lnSpc>
            </a:pPr>
            <a:r>
              <a:rPr lang="en-US" sz="1400"/>
              <a:t>Q: Do </a:t>
            </a:r>
            <a:r>
              <a:rPr lang="en-US" sz="1400" dirty="0"/>
              <a:t>you think the level of corruption has changed in Ukraine in the past 12 months?</a:t>
            </a:r>
            <a:endParaRPr lang="en-US" sz="1400" b="0" dirty="0"/>
          </a:p>
        </p:txBody>
      </p:sp>
      <p:sp>
        <p:nvSpPr>
          <p:cNvPr id="2" name="TextBox 1">
            <a:extLst>
              <a:ext uri="{FF2B5EF4-FFF2-40B4-BE49-F238E27FC236}">
                <a16:creationId xmlns:a16="http://schemas.microsoft.com/office/drawing/2014/main" id="{20A24ED5-5CB5-422D-8CD6-EE364B7BF5F5}"/>
              </a:ext>
            </a:extLst>
          </p:cNvPr>
          <p:cNvSpPr txBox="1"/>
          <p:nvPr/>
        </p:nvSpPr>
        <p:spPr>
          <a:xfrm>
            <a:off x="360000" y="360000"/>
            <a:ext cx="11843350" cy="430887"/>
          </a:xfrm>
          <a:prstGeom prst="rect">
            <a:avLst/>
          </a:prstGeom>
          <a:noFill/>
        </p:spPr>
        <p:txBody>
          <a:bodyPr wrap="square" rtlCol="0">
            <a:spAutoFit/>
          </a:bodyPr>
          <a:lstStyle/>
          <a:p>
            <a:r>
              <a:rPr lang="en-US" sz="2200" b="1" dirty="0">
                <a:solidFill>
                  <a:srgbClr val="74005F"/>
                </a:solidFill>
              </a:rPr>
              <a:t>Mykolaiv, Poltava, and Odesa Oblasts Rank Highest in Perceived Corruption</a:t>
            </a:r>
          </a:p>
        </p:txBody>
      </p:sp>
    </p:spTree>
    <p:extLst>
      <p:ext uri="{BB962C8B-B14F-4D97-AF65-F5344CB8AC3E}">
        <p14:creationId xmlns:p14="http://schemas.microsoft.com/office/powerpoint/2010/main" val="276781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2"/>
            <a:ext cx="12191998" cy="6857655"/>
          </a:xfrm>
          <a:prstGeom prst="rect">
            <a:avLst/>
          </a:prstGeom>
        </p:spPr>
      </p:pic>
      <p:sp>
        <p:nvSpPr>
          <p:cNvPr id="7" name="Заголовок 1"/>
          <p:cNvSpPr>
            <a:spLocks noGrp="1"/>
          </p:cNvSpPr>
          <p:nvPr>
            <p:ph type="title"/>
          </p:nvPr>
        </p:nvSpPr>
        <p:spPr>
          <a:xfrm>
            <a:off x="360000" y="1196882"/>
            <a:ext cx="11831425" cy="644460"/>
          </a:xfrm>
        </p:spPr>
        <p:txBody>
          <a:bodyPr>
            <a:normAutofit/>
          </a:bodyPr>
          <a:lstStyle/>
          <a:p>
            <a:r>
              <a:rPr lang="en-US" sz="1600" dirty="0"/>
              <a:t>Q: In your opinion, how common is corruption in Ukraine?</a:t>
            </a:r>
          </a:p>
        </p:txBody>
      </p:sp>
      <p:sp>
        <p:nvSpPr>
          <p:cNvPr id="8" name="TextBox 7">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Perceptions of Corruption as a Common Issue Remain High</a:t>
            </a:r>
          </a:p>
        </p:txBody>
      </p:sp>
    </p:spTree>
    <p:extLst>
      <p:ext uri="{BB962C8B-B14F-4D97-AF65-F5344CB8AC3E}">
        <p14:creationId xmlns:p14="http://schemas.microsoft.com/office/powerpoint/2010/main" val="196469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 y="0"/>
            <a:ext cx="12188747" cy="6857656"/>
          </a:xfrm>
          <a:prstGeom prst="rect">
            <a:avLst/>
          </a:prstGeom>
        </p:spPr>
      </p:pic>
      <p:sp>
        <p:nvSpPr>
          <p:cNvPr id="8" name="Заголовок 1">
            <a:extLst>
              <a:ext uri="{FF2B5EF4-FFF2-40B4-BE49-F238E27FC236}">
                <a16:creationId xmlns:a16="http://schemas.microsoft.com/office/drawing/2014/main" id="{3051F23E-FC98-0811-D46A-F108D0AA3403}"/>
              </a:ext>
            </a:extLst>
          </p:cNvPr>
          <p:cNvSpPr txBox="1">
            <a:spLocks/>
          </p:cNvSpPr>
          <p:nvPr/>
        </p:nvSpPr>
        <p:spPr>
          <a:xfrm>
            <a:off x="1069382" y="-132292"/>
            <a:ext cx="10284417" cy="976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rgbClr val="726963"/>
                </a:solidFill>
                <a:latin typeface="+mj-lt"/>
                <a:ea typeface="+mj-ea"/>
                <a:cs typeface="+mj-cs"/>
              </a:defRPr>
            </a:lvl1pPr>
          </a:lstStyle>
          <a:p>
            <a:pPr algn="ctr"/>
            <a:endParaRPr lang="uk-UA" sz="2000" b="1">
              <a:solidFill>
                <a:schemeClr val="bg1"/>
              </a:solidFill>
            </a:endParaRPr>
          </a:p>
        </p:txBody>
      </p:sp>
      <p:sp>
        <p:nvSpPr>
          <p:cNvPr id="7" name="Заголовок 1"/>
          <p:cNvSpPr>
            <a:spLocks noGrp="1"/>
          </p:cNvSpPr>
          <p:nvPr>
            <p:ph type="title" idx="4294967295"/>
          </p:nvPr>
        </p:nvSpPr>
        <p:spPr>
          <a:xfrm>
            <a:off x="360000" y="976313"/>
            <a:ext cx="11131546" cy="535698"/>
          </a:xfrm>
          <a:prstGeom prst="rect">
            <a:avLst/>
          </a:prstGeom>
        </p:spPr>
        <p:txBody>
          <a:bodyPr vert="horz" lIns="91440" tIns="45720" rIns="91440" bIns="45720" rtlCol="0" anchor="b">
            <a:normAutofit/>
          </a:bodyPr>
          <a:lstStyle/>
          <a:p>
            <a:r>
              <a:rPr lang="en-US" sz="1600" b="1" dirty="0">
                <a:solidFill>
                  <a:srgbClr val="74005F"/>
                </a:solidFill>
                <a:latin typeface="+mn-lt"/>
              </a:rPr>
              <a:t>Q: Do you believe that giving bribes, unofficial services, or gifts can be considered justifiable when it becomes necessary to resolve a problem that holds significant importance to you?  </a:t>
            </a:r>
            <a:r>
              <a:rPr lang="en-US" sz="1600" dirty="0">
                <a:solidFill>
                  <a:srgbClr val="74005F"/>
                </a:solidFill>
                <a:latin typeface="+mn-lt"/>
              </a:rPr>
              <a:t>— Never justified</a:t>
            </a:r>
          </a:p>
        </p:txBody>
      </p:sp>
      <p:sp>
        <p:nvSpPr>
          <p:cNvPr id="9" name="TextBox 8">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Increasing Intolerance Towards Bribery Among Citizens</a:t>
            </a:r>
          </a:p>
        </p:txBody>
      </p:sp>
    </p:spTree>
    <p:extLst>
      <p:ext uri="{BB962C8B-B14F-4D97-AF65-F5344CB8AC3E}">
        <p14:creationId xmlns:p14="http://schemas.microsoft.com/office/powerpoint/2010/main" val="31305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4" y="0"/>
            <a:ext cx="12189355" cy="6857998"/>
          </a:xfrm>
          <a:prstGeom prst="rect">
            <a:avLst/>
          </a:prstGeom>
        </p:spPr>
      </p:pic>
      <p:sp>
        <p:nvSpPr>
          <p:cNvPr id="6" name="Заголовок 1"/>
          <p:cNvSpPr>
            <a:spLocks noGrp="1"/>
          </p:cNvSpPr>
          <p:nvPr>
            <p:ph type="title" idx="4294967295"/>
          </p:nvPr>
        </p:nvSpPr>
        <p:spPr>
          <a:xfrm>
            <a:off x="360000" y="936375"/>
            <a:ext cx="10665554" cy="535698"/>
          </a:xfrm>
          <a:prstGeom prst="rect">
            <a:avLst/>
          </a:prstGeom>
        </p:spPr>
        <p:txBody>
          <a:bodyPr vert="horz" lIns="91440" tIns="45720" rIns="91440" bIns="45720" rtlCol="0" anchor="b">
            <a:normAutofit/>
          </a:bodyPr>
          <a:lstStyle/>
          <a:p>
            <a:r>
              <a:rPr lang="en-US" sz="1600" b="1" dirty="0">
                <a:solidFill>
                  <a:srgbClr val="74005F"/>
                </a:solidFill>
                <a:latin typeface="+mn-lt"/>
              </a:rPr>
              <a:t>Q: Do you believe that giving bribes, unofficial services, or gifts can be considered justifiable when it becomes necessary to resolve a problem that holds significant importance to you?  </a:t>
            </a:r>
            <a:r>
              <a:rPr lang="en-US" sz="1600" dirty="0">
                <a:solidFill>
                  <a:srgbClr val="74005F"/>
                </a:solidFill>
                <a:latin typeface="+mn-lt"/>
              </a:rPr>
              <a:t>— Never justified</a:t>
            </a:r>
          </a:p>
        </p:txBody>
      </p:sp>
      <p:sp>
        <p:nvSpPr>
          <p:cNvPr id="7" name="TextBox 6">
            <a:extLst>
              <a:ext uri="{FF2B5EF4-FFF2-40B4-BE49-F238E27FC236}">
                <a16:creationId xmlns:a16="http://schemas.microsoft.com/office/drawing/2014/main" id="{3390AE89-4E89-742E-4C12-BE98C791CF74}"/>
              </a:ext>
            </a:extLst>
          </p:cNvPr>
          <p:cNvSpPr txBox="1"/>
          <p:nvPr/>
        </p:nvSpPr>
        <p:spPr>
          <a:xfrm>
            <a:off x="360000" y="360000"/>
            <a:ext cx="11843350" cy="477054"/>
          </a:xfrm>
          <a:prstGeom prst="rect">
            <a:avLst/>
          </a:prstGeom>
          <a:noFill/>
        </p:spPr>
        <p:txBody>
          <a:bodyPr wrap="square" rtlCol="0">
            <a:spAutoFit/>
          </a:bodyPr>
          <a:lstStyle/>
          <a:p>
            <a:r>
              <a:rPr lang="en-US" sz="2500" b="1" dirty="0">
                <a:solidFill>
                  <a:srgbClr val="74005F"/>
                </a:solidFill>
              </a:rPr>
              <a:t>EDPs Show the Greatest Tolerance for Bribery</a:t>
            </a:r>
          </a:p>
        </p:txBody>
      </p:sp>
    </p:spTree>
    <p:extLst>
      <p:ext uri="{BB962C8B-B14F-4D97-AF65-F5344CB8AC3E}">
        <p14:creationId xmlns:p14="http://schemas.microsoft.com/office/powerpoint/2010/main" val="140252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 y="0"/>
            <a:ext cx="12189355" cy="6857997"/>
          </a:xfrm>
          <a:prstGeom prst="rect">
            <a:avLst/>
          </a:prstGeom>
        </p:spPr>
      </p:pic>
      <p:sp>
        <p:nvSpPr>
          <p:cNvPr id="5" name="Заголовок 4"/>
          <p:cNvSpPr>
            <a:spLocks noGrp="1"/>
          </p:cNvSpPr>
          <p:nvPr>
            <p:ph type="title"/>
          </p:nvPr>
        </p:nvSpPr>
        <p:spPr>
          <a:xfrm>
            <a:off x="360000" y="1082310"/>
            <a:ext cx="11229010" cy="644460"/>
          </a:xfrm>
        </p:spPr>
        <p:txBody>
          <a:bodyPr>
            <a:noAutofit/>
          </a:bodyPr>
          <a:lstStyle/>
          <a:p>
            <a:r>
              <a:rPr lang="en-US" sz="1600" dirty="0"/>
              <a:t>Q: In the past 12 months, have you or your family members been involved in any form of corruption with any governmental officials including educational, medical or other organizations?</a:t>
            </a:r>
            <a:endParaRPr lang="en-US" sz="1600" b="0" dirty="0"/>
          </a:p>
        </p:txBody>
      </p:sp>
      <p:sp>
        <p:nvSpPr>
          <p:cNvPr id="3" name="Rectangle 8">
            <a:extLst>
              <a:ext uri="{FF2B5EF4-FFF2-40B4-BE49-F238E27FC236}">
                <a16:creationId xmlns:a16="http://schemas.microsoft.com/office/drawing/2014/main" id="{E27A31AA-0C85-6DF0-260C-43A8590BE4F5}"/>
              </a:ext>
            </a:extLst>
          </p:cNvPr>
          <p:cNvSpPr>
            <a:spLocks noChangeArrowheads="1"/>
          </p:cNvSpPr>
          <p:nvPr/>
        </p:nvSpPr>
        <p:spPr bwMode="auto">
          <a:xfrm>
            <a:off x="0" y="6002186"/>
            <a:ext cx="9705622"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sz="1400" b="1" i="1">
              <a:solidFill>
                <a:srgbClr val="74005F"/>
              </a:solidFill>
              <a:latin typeface="Arial" charset="0"/>
              <a:cs typeface="Arial" charset="0"/>
            </a:endParaRPr>
          </a:p>
        </p:txBody>
      </p:sp>
      <p:sp>
        <p:nvSpPr>
          <p:cNvPr id="6" name="TextBox 5">
            <a:extLst>
              <a:ext uri="{FF2B5EF4-FFF2-40B4-BE49-F238E27FC236}">
                <a16:creationId xmlns:a16="http://schemas.microsoft.com/office/drawing/2014/main" id="{3390AE89-4E89-742E-4C12-BE98C791CF74}"/>
              </a:ext>
            </a:extLst>
          </p:cNvPr>
          <p:cNvSpPr txBox="1"/>
          <p:nvPr/>
        </p:nvSpPr>
        <p:spPr>
          <a:xfrm>
            <a:off x="360000" y="360000"/>
            <a:ext cx="11843350" cy="523220"/>
          </a:xfrm>
          <a:prstGeom prst="rect">
            <a:avLst/>
          </a:prstGeom>
          <a:noFill/>
        </p:spPr>
        <p:txBody>
          <a:bodyPr wrap="square" rtlCol="0">
            <a:spAutoFit/>
          </a:bodyPr>
          <a:lstStyle/>
          <a:p>
            <a:r>
              <a:rPr lang="en-US" sz="2800" b="1" dirty="0">
                <a:solidFill>
                  <a:srgbClr val="74005F"/>
                </a:solidFill>
              </a:rPr>
              <a:t>Stabilization of Reported Corruption Encounters</a:t>
            </a:r>
          </a:p>
        </p:txBody>
      </p:sp>
    </p:spTree>
    <p:extLst>
      <p:ext uri="{BB962C8B-B14F-4D97-AF65-F5344CB8AC3E}">
        <p14:creationId xmlns:p14="http://schemas.microsoft.com/office/powerpoint/2010/main" val="3173800365"/>
      </p:ext>
    </p:extLst>
  </p:cSld>
  <p:clrMapOvr>
    <a:masterClrMapping/>
  </p:clrMapOvr>
</p:sld>
</file>

<file path=ppt/theme/theme1.xml><?xml version="1.0" encoding="utf-8"?>
<a:theme xmlns:a="http://schemas.openxmlformats.org/drawingml/2006/main" name="Office Theme">
  <a:themeElements>
    <a:clrScheme name="Pact PPT">
      <a:dk1>
        <a:sysClr val="windowText" lastClr="000000"/>
      </a:dk1>
      <a:lt1>
        <a:sysClr val="window" lastClr="FFFFFF"/>
      </a:lt1>
      <a:dk2>
        <a:srgbClr val="726963"/>
      </a:dk2>
      <a:lt2>
        <a:srgbClr val="DBD7D3"/>
      </a:lt2>
      <a:accent1>
        <a:srgbClr val="74005F"/>
      </a:accent1>
      <a:accent2>
        <a:srgbClr val="88AC2E"/>
      </a:accent2>
      <a:accent3>
        <a:srgbClr val="E8B909"/>
      </a:accent3>
      <a:accent4>
        <a:srgbClr val="E0861A"/>
      </a:accent4>
      <a:accent5>
        <a:srgbClr val="0092C8"/>
      </a:accent5>
      <a:accent6>
        <a:srgbClr val="5A2A00"/>
      </a:accent6>
      <a:hlink>
        <a:srgbClr val="005E81"/>
      </a:hlink>
      <a:folHlink>
        <a:srgbClr val="ADBDD0"/>
      </a:folHlink>
    </a:clrScheme>
    <a:fontScheme name="Custom">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act PPT">
      <a:dk1>
        <a:sysClr val="windowText" lastClr="000000"/>
      </a:dk1>
      <a:lt1>
        <a:sysClr val="window" lastClr="FFFFFF"/>
      </a:lt1>
      <a:dk2>
        <a:srgbClr val="726963"/>
      </a:dk2>
      <a:lt2>
        <a:srgbClr val="DBD7D3"/>
      </a:lt2>
      <a:accent1>
        <a:srgbClr val="74005F"/>
      </a:accent1>
      <a:accent2>
        <a:srgbClr val="88AC2E"/>
      </a:accent2>
      <a:accent3>
        <a:srgbClr val="E8B909"/>
      </a:accent3>
      <a:accent4>
        <a:srgbClr val="E0861A"/>
      </a:accent4>
      <a:accent5>
        <a:srgbClr val="0092C8"/>
      </a:accent5>
      <a:accent6>
        <a:srgbClr val="5A2A00"/>
      </a:accent6>
      <a:hlink>
        <a:srgbClr val="005E81"/>
      </a:hlink>
      <a:folHlink>
        <a:srgbClr val="ADBDD0"/>
      </a:folHlink>
    </a:clrScheme>
    <a:fontScheme name="Custom">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34df46b8-221d-402a-b103-5f1185981e25" xsi:nil="true"/>
    <TaxCatchAll xmlns="ad20cd08-b6f8-4f72-a5e4-4650b5f94b9e" xsi:nil="true"/>
    <lcf76f155ced4ddcb4097134ff3c332f xmlns="34df46b8-221d-402a-b103-5f1185981e25">
      <Terms xmlns="http://schemas.microsoft.com/office/infopath/2007/PartnerControls"/>
    </lcf76f155ced4ddcb4097134ff3c332f>
    <Data xmlns="34df46b8-221d-402a-b103-5f1185981e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3DD154849C5248857388A016814F81" ma:contentTypeVersion="17" ma:contentTypeDescription="Create a new document." ma:contentTypeScope="" ma:versionID="f5cab5781b24e5a08eb945d145e66981">
  <xsd:schema xmlns:xsd="http://www.w3.org/2001/XMLSchema" xmlns:xs="http://www.w3.org/2001/XMLSchema" xmlns:p="http://schemas.microsoft.com/office/2006/metadata/properties" xmlns:ns2="ad20cd08-b6f8-4f72-a5e4-4650b5f94b9e" xmlns:ns3="34df46b8-221d-402a-b103-5f1185981e25" targetNamespace="http://schemas.microsoft.com/office/2006/metadata/properties" ma:root="true" ma:fieldsID="6fa7edd70d76e49f0655983e9efff84c" ns2:_="" ns3:_="">
    <xsd:import namespace="ad20cd08-b6f8-4f72-a5e4-4650b5f94b9e"/>
    <xsd:import namespace="34df46b8-221d-402a-b103-5f1185981e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ObjectDetectorVersions" minOccurs="0"/>
                <xsd:element ref="ns3:MediaServiceSearchProperties" minOccurs="0"/>
                <xsd:element ref="ns3:Data"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20cd08-b6f8-4f72-a5e4-4650b5f94b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594e8bf-a000-4016-99b9-cd13589716d2}" ma:internalName="TaxCatchAll" ma:showField="CatchAllData" ma:web="ad20cd08-b6f8-4f72-a5e4-4650b5f94b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df46b8-221d-402a-b103-5f1185981e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3614fe8-9693-43e0-a328-0b9206e0153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Data" ma:index="23" nillable="true" ma:displayName="Data" ma:format="DateOnly" ma:internalName="Data">
      <xsd:simpleType>
        <xsd:restriction base="dms:DateTime"/>
      </xsd:simpleType>
    </xsd:element>
    <xsd:element name="_Flow_SignoffStatus" ma:index="24"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9E2A5A-3411-4247-9955-9D3058D6144B}">
  <ds:schemaRefs>
    <ds:schemaRef ds:uri="http://schemas.microsoft.com/sharepoint/v3/contenttype/forms"/>
  </ds:schemaRefs>
</ds:datastoreItem>
</file>

<file path=customXml/itemProps2.xml><?xml version="1.0" encoding="utf-8"?>
<ds:datastoreItem xmlns:ds="http://schemas.openxmlformats.org/officeDocument/2006/customXml" ds:itemID="{057FA70C-C115-4E03-A840-B1317C13D970}">
  <ds:schemaRefs>
    <ds:schemaRef ds:uri="34df46b8-221d-402a-b103-5f1185981e25"/>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ad20cd08-b6f8-4f72-a5e4-4650b5f94b9e"/>
  </ds:schemaRefs>
</ds:datastoreItem>
</file>

<file path=customXml/itemProps3.xml><?xml version="1.0" encoding="utf-8"?>
<ds:datastoreItem xmlns:ds="http://schemas.openxmlformats.org/officeDocument/2006/customXml" ds:itemID="{6882BC54-1FE1-4861-9AF2-34394A8F5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20cd08-b6f8-4f72-a5e4-4650b5f94b9e"/>
    <ds:schemaRef ds:uri="34df46b8-221d-402a-b103-5f1185981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1738</TotalTime>
  <Words>1462</Words>
  <Application>Microsoft Office PowerPoint</Application>
  <PresentationFormat>Widescreen</PresentationFormat>
  <Paragraphs>170</Paragraphs>
  <Slides>38</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Apex New Bold</vt:lpstr>
      <vt:lpstr>Arial</vt:lpstr>
      <vt:lpstr>Calibri</vt:lpstr>
      <vt:lpstr>Georgia</vt:lpstr>
      <vt:lpstr>Georgia Pro</vt:lpstr>
      <vt:lpstr>Times New Roman</vt:lpstr>
      <vt:lpstr>Wingdings</vt:lpstr>
      <vt:lpstr>Office Theme</vt:lpstr>
      <vt:lpstr>1_Office Theme</vt:lpstr>
      <vt:lpstr>PowerPoint Presentation</vt:lpstr>
      <vt:lpstr>Perception  and Experience of Corruption</vt:lpstr>
      <vt:lpstr>Q. How serious are the following problems in Ukraine today?        (sum of responses “serious” and “very serious”) </vt:lpstr>
      <vt:lpstr>Q: Do you think the level of corruption has changed in Ukraine over the past 12 month?</vt:lpstr>
      <vt:lpstr>PowerPoint Presentation</vt:lpstr>
      <vt:lpstr>Q: In your opinion, how common is corruption in Ukraine?</vt:lpstr>
      <vt:lpstr>Q: Do you believe that giving bribes, unofficial services, or gifts can be considered justifiable when it becomes necessary to resolve a problem that holds significant importance to you?  — Never justified</vt:lpstr>
      <vt:lpstr>Q: Do you believe that giving bribes, unofficial services, or gifts can be considered justifiable when it becomes necessary to resolve a problem that holds significant importance to you?  — Never justified</vt:lpstr>
      <vt:lpstr>Q: In the past 12 months, have you or your family members been involved in any form of corruption with any governmental officials including educational, medical or other organizations?</vt:lpstr>
      <vt:lpstr>PowerPoint Presentation</vt:lpstr>
      <vt:lpstr>PowerPoint Presentation</vt:lpstr>
      <vt:lpstr>Q: Have you filed a complaint with the government  or a law enforcement agency related to a corruption case? Affirmative responses</vt:lpstr>
      <vt:lpstr>Q. What is the main reason you did not complain about a corruption case?</vt:lpstr>
      <vt:lpstr>Trust, Attitudes and  Responsibilities</vt:lpstr>
      <vt:lpstr>Q. To what extent do you trust government bodies and branches?  (sum of responses “completely trust” and “rather trust”)</vt:lpstr>
      <vt:lpstr>PowerPoint Presentation</vt:lpstr>
      <vt:lpstr>PowerPoint Presentation</vt:lpstr>
      <vt:lpstr>PowerPoint Presentation</vt:lpstr>
      <vt:lpstr>PowerPoint Presentation</vt:lpstr>
      <vt:lpstr>Q: In your opinion, how widespread is corruption? </vt:lpstr>
      <vt:lpstr>CUSTOMS AND THE JUDICIAL SYSTEM ARE LEADERS BY SPREAD OF CORRUPTION IN PEOPLE’S PERCEPTION</vt:lpstr>
      <vt:lpstr>Awareness of Anticorruption Efforts</vt:lpstr>
      <vt:lpstr>PowerPoint Presentation</vt:lpstr>
      <vt:lpstr>PowerPoint Presentation</vt:lpstr>
      <vt:lpstr>Q: In your opinion, to what extent is the government of Ukraine effective in fighting corruption?</vt:lpstr>
      <vt:lpstr>Citizens against Corruption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Elrom</dc:creator>
  <cp:lastModifiedBy>Tetiana Bilotserkivets</cp:lastModifiedBy>
  <cp:revision>40</cp:revision>
  <cp:lastPrinted>2023-07-18T12:47:55Z</cp:lastPrinted>
  <dcterms:created xsi:type="dcterms:W3CDTF">2016-06-03T19:14:43Z</dcterms:created>
  <dcterms:modified xsi:type="dcterms:W3CDTF">2024-11-26T07:55:17Z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https://pactworld.jiveon.com</vt:lpwstr>
  </property>
  <property fmtid="{D5CDD505-2E9C-101B-9397-08002B2CF9AE}" pid="3" name="Offisync_ServerID">
    <vt:lpwstr>c8c38f48-0122-4b7a-a75b-fc64495becfc</vt:lpwstr>
  </property>
  <property fmtid="{D5CDD505-2E9C-101B-9397-08002B2CF9AE}" pid="4" name="Jive_LatestUserAccountName">
    <vt:lpwstr>ykurnyshova@pactworld.org</vt:lpwstr>
  </property>
  <property fmtid="{D5CDD505-2E9C-101B-9397-08002B2CF9AE}" pid="5" name="Offisync_UniqueId">
    <vt:lpwstr>10381</vt:lpwstr>
  </property>
  <property fmtid="{D5CDD505-2E9C-101B-9397-08002B2CF9AE}" pid="6" name="Jive_VersionGuid">
    <vt:lpwstr>8710d7da-419e-4bf9-9402-cfb4c5140be5</vt:lpwstr>
  </property>
  <property fmtid="{D5CDD505-2E9C-101B-9397-08002B2CF9AE}" pid="7" name="Offisync_UpdateToken">
    <vt:lpwstr>1</vt:lpwstr>
  </property>
  <property fmtid="{D5CDD505-2E9C-101B-9397-08002B2CF9AE}" pid="8" name="ContentTypeId">
    <vt:lpwstr>0x0101004E3DD154849C5248857388A016814F81</vt:lpwstr>
  </property>
  <property fmtid="{D5CDD505-2E9C-101B-9397-08002B2CF9AE}" pid="9" name="MediaServiceImageTags">
    <vt:lpwstr/>
  </property>
</Properties>
</file>